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365" r:id="rId5"/>
    <p:sldId id="329" r:id="rId6"/>
    <p:sldId id="330" r:id="rId7"/>
    <p:sldId id="331" r:id="rId8"/>
    <p:sldId id="371" r:id="rId9"/>
    <p:sldId id="372" r:id="rId10"/>
    <p:sldId id="333" r:id="rId11"/>
    <p:sldId id="334" r:id="rId12"/>
    <p:sldId id="335" r:id="rId13"/>
    <p:sldId id="336" r:id="rId14"/>
    <p:sldId id="337" r:id="rId15"/>
    <p:sldId id="338" r:id="rId16"/>
    <p:sldId id="339" r:id="rId17"/>
    <p:sldId id="37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78" r:id="rId35"/>
    <p:sldId id="373" r:id="rId36"/>
    <p:sldId id="374" r:id="rId37"/>
    <p:sldId id="375" r:id="rId38"/>
    <p:sldId id="376" r:id="rId39"/>
    <p:sldId id="340" r:id="rId40"/>
    <p:sldId id="362" r:id="rId41"/>
    <p:sldId id="363" r:id="rId42"/>
    <p:sldId id="364" r:id="rId4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1">
          <p15:clr>
            <a:srgbClr val="A4A3A4"/>
          </p15:clr>
        </p15:guide>
        <p15:guide id="2" orient="horz" pos="3006">
          <p15:clr>
            <a:srgbClr val="A4A3A4"/>
          </p15:clr>
        </p15:guide>
        <p15:guide id="3" orient="horz" pos="4007">
          <p15:clr>
            <a:srgbClr val="A4A3A4"/>
          </p15:clr>
        </p15:guide>
        <p15:guide id="4" orient="horz" pos="879">
          <p15:clr>
            <a:srgbClr val="A4A3A4"/>
          </p15:clr>
        </p15:guide>
        <p15:guide id="5" orient="horz" pos="858">
          <p15:clr>
            <a:srgbClr val="A4A3A4"/>
          </p15:clr>
        </p15:guide>
        <p15:guide id="6" orient="horz" pos="3393">
          <p15:clr>
            <a:srgbClr val="A4A3A4"/>
          </p15:clr>
        </p15:guide>
        <p15:guide id="7" orient="horz" pos="1741">
          <p15:clr>
            <a:srgbClr val="A4A3A4"/>
          </p15:clr>
        </p15:guide>
        <p15:guide id="8" orient="horz" pos="4227">
          <p15:clr>
            <a:srgbClr val="A4A3A4"/>
          </p15:clr>
        </p15:guide>
        <p15:guide id="9" orient="horz" pos="3715">
          <p15:clr>
            <a:srgbClr val="A4A3A4"/>
          </p15:clr>
        </p15:guide>
        <p15:guide id="10" orient="horz" pos="1763">
          <p15:clr>
            <a:srgbClr val="A4A3A4"/>
          </p15:clr>
        </p15:guide>
        <p15:guide id="11" orient="horz" pos="99">
          <p15:clr>
            <a:srgbClr val="A4A3A4"/>
          </p15:clr>
        </p15:guide>
        <p15:guide id="12" pos="1926">
          <p15:clr>
            <a:srgbClr val="A4A3A4"/>
          </p15:clr>
        </p15:guide>
        <p15:guide id="13" pos="896">
          <p15:clr>
            <a:srgbClr val="A4A3A4"/>
          </p15:clr>
        </p15:guide>
        <p15:guide id="14" pos="5478">
          <p15:clr>
            <a:srgbClr val="A4A3A4"/>
          </p15:clr>
        </p15:guide>
        <p15:guide id="15" pos="2884">
          <p15:clr>
            <a:srgbClr val="A4A3A4"/>
          </p15:clr>
        </p15:guide>
        <p15:guide id="16" pos="872">
          <p15:clr>
            <a:srgbClr val="A4A3A4"/>
          </p15:clr>
        </p15:guide>
        <p15:guide id="17" pos="1901">
          <p15:clr>
            <a:srgbClr val="A4A3A4"/>
          </p15:clr>
        </p15:guide>
        <p15:guide id="18" pos="3847">
          <p15:clr>
            <a:srgbClr val="A4A3A4"/>
          </p15:clr>
        </p15:guide>
        <p15:guide id="19" pos="98">
          <p15:clr>
            <a:srgbClr val="A4A3A4"/>
          </p15:clr>
        </p15:guide>
        <p15:guide id="20" pos="5666">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hood" initials="a" lastIdx="5" clrIdx="0"/>
  <p:cmAuthor id="1" name="Mimi Ricketts" initials="MR" lastIdx="4" clrIdx="1"/>
  <p:cmAuthor id="2" name="bmlebb" initial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7D7"/>
    <a:srgbClr val="035938"/>
    <a:srgbClr val="FFFFFF"/>
    <a:srgbClr val="F6E5B6"/>
    <a:srgbClr val="9DB965"/>
    <a:srgbClr val="EFCF75"/>
    <a:srgbClr val="FDF2DA"/>
    <a:srgbClr val="E1D984"/>
    <a:srgbClr val="9EF00A"/>
    <a:srgbClr val="7DF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699" autoAdjust="0"/>
    <p:restoredTop sz="58261" autoAdjust="0"/>
  </p:normalViewPr>
  <p:slideViewPr>
    <p:cSldViewPr snapToGrid="0" showGuides="1">
      <p:cViewPr varScale="1">
        <p:scale>
          <a:sx n="69" d="100"/>
          <a:sy n="69" d="100"/>
        </p:scale>
        <p:origin x="1584" y="78"/>
      </p:cViewPr>
      <p:guideLst>
        <p:guide orient="horz" pos="3031"/>
        <p:guide orient="horz" pos="3006"/>
        <p:guide orient="horz" pos="4007"/>
        <p:guide orient="horz" pos="879"/>
        <p:guide orient="horz" pos="858"/>
        <p:guide orient="horz" pos="3393"/>
        <p:guide orient="horz" pos="1741"/>
        <p:guide orient="horz" pos="4227"/>
        <p:guide orient="horz" pos="3715"/>
        <p:guide orient="horz" pos="1763"/>
        <p:guide orient="horz" pos="99"/>
        <p:guide pos="1926"/>
        <p:guide pos="896"/>
        <p:guide pos="5478"/>
        <p:guide pos="2884"/>
        <p:guide pos="872"/>
        <p:guide pos="1901"/>
        <p:guide pos="3847"/>
        <p:guide pos="98"/>
        <p:guide pos="5666"/>
      </p:guideLst>
    </p:cSldViewPr>
  </p:slideViewPr>
  <p:outlineViewPr>
    <p:cViewPr>
      <p:scale>
        <a:sx n="33" d="100"/>
        <a:sy n="33" d="100"/>
      </p:scale>
      <p:origin x="0" y="2592"/>
    </p:cViewPr>
  </p:outlineViewPr>
  <p:notesTextViewPr>
    <p:cViewPr>
      <p:scale>
        <a:sx n="1" d="1"/>
        <a:sy n="1" d="1"/>
      </p:scale>
      <p:origin x="0" y="0"/>
    </p:cViewPr>
  </p:notesTextViewPr>
  <p:sorterViewPr>
    <p:cViewPr>
      <p:scale>
        <a:sx n="100" d="100"/>
        <a:sy n="100" d="100"/>
      </p:scale>
      <p:origin x="0" y="654"/>
    </p:cViewPr>
  </p:sorterViewPr>
  <p:notesViewPr>
    <p:cSldViewPr snapToGrid="0" showGuides="1">
      <p:cViewPr>
        <p:scale>
          <a:sx n="87" d="100"/>
          <a:sy n="87" d="100"/>
        </p:scale>
        <p:origin x="-2587" y="-5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mlebb\Desktop\Sci%20consens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YES…There is Scientific Consensus on these</a:t>
            </a:r>
            <a:r>
              <a:rPr lang="en-US" b="1" baseline="0" dirty="0">
                <a:solidFill>
                  <a:schemeClr val="tx1">
                    <a:lumMod val="50000"/>
                  </a:schemeClr>
                </a:solidFill>
              </a:rPr>
              <a:t> </a:t>
            </a:r>
            <a:r>
              <a:rPr lang="en-US" b="1" dirty="0">
                <a:solidFill>
                  <a:schemeClr val="tx1">
                    <a:lumMod val="50000"/>
                  </a:schemeClr>
                </a:solidFill>
              </a:rPr>
              <a:t>Issues! </a:t>
            </a:r>
          </a:p>
        </c:rich>
      </c:tx>
      <c:overlay val="0"/>
      <c:spPr>
        <a:noFill/>
        <a:ln>
          <a:noFill/>
        </a:ln>
        <a:effectLst/>
      </c:spPr>
    </c:title>
    <c:autoTitleDeleted val="0"/>
    <c:plotArea>
      <c:layout>
        <c:manualLayout>
          <c:layoutTarget val="inner"/>
          <c:xMode val="edge"/>
          <c:yMode val="edge"/>
          <c:x val="6.9939218124050323E-2"/>
          <c:y val="8.7858455193101023E-2"/>
          <c:w val="0.91276039508219353"/>
          <c:h val="0.70919804307985279"/>
        </c:manualLayout>
      </c:layout>
      <c:barChart>
        <c:barDir val="col"/>
        <c:grouping val="clustered"/>
        <c:varyColors val="0"/>
        <c:ser>
          <c:idx val="0"/>
          <c:order val="0"/>
          <c:tx>
            <c:strRef>
              <c:f>Sheet1!$B$1</c:f>
              <c:strCache>
                <c:ptCount val="1"/>
                <c:pt idx="0">
                  <c:v>Percentages </c:v>
                </c:pt>
              </c:strCache>
            </c:strRef>
          </c:tx>
          <c:spPr>
            <a:solidFill>
              <a:schemeClr val="accent1"/>
            </a:solidFill>
            <a:ln w="19050">
              <a:solidFill>
                <a:schemeClr val="lt1"/>
              </a:solidFill>
            </a:ln>
            <a:effectLst/>
          </c:spPr>
          <c:invertIfNegative val="0"/>
          <c:dPt>
            <c:idx val="1"/>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0-0F69-4444-AFDA-9D5FF7CE65E2}"/>
              </c:ext>
            </c:extLst>
          </c:dPt>
          <c:dPt>
            <c:idx val="3"/>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0F69-4444-AFDA-9D5FF7CE65E2}"/>
              </c:ext>
            </c:extLst>
          </c:dPt>
          <c:dPt>
            <c:idx val="5"/>
            <c:invertIfNegative val="0"/>
            <c:bubble3D val="0"/>
            <c:spPr>
              <a:solidFill>
                <a:srgbClr val="3FCDFF"/>
              </a:solidFill>
              <a:ln w="19050">
                <a:solidFill>
                  <a:schemeClr val="lt1"/>
                </a:solidFill>
              </a:ln>
              <a:effectLst/>
            </c:spPr>
            <c:extLst>
              <c:ext xmlns:c16="http://schemas.microsoft.com/office/drawing/2014/chart" uri="{C3380CC4-5D6E-409C-BE32-E72D297353CC}">
                <c16:uniqueId val="{00000002-0F69-4444-AFDA-9D5FF7CE65E2}"/>
              </c:ext>
            </c:extLst>
          </c:dPt>
          <c:dPt>
            <c:idx val="7"/>
            <c:invertIfNegative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0F69-4444-AFDA-9D5FF7CE65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Vaccinations Should be Required</c:v>
                </c:pt>
                <c:pt idx="1">
                  <c:v>Comsumers</c:v>
                </c:pt>
                <c:pt idx="2">
                  <c:v>Climate Change</c:v>
                </c:pt>
                <c:pt idx="3">
                  <c:v>Comsumers</c:v>
                </c:pt>
                <c:pt idx="4">
                  <c:v>Safe to Eat GMOs</c:v>
                </c:pt>
                <c:pt idx="5">
                  <c:v>Comsumers</c:v>
                </c:pt>
                <c:pt idx="6">
                  <c:v>Favor Use of Animals in Research</c:v>
                </c:pt>
                <c:pt idx="7">
                  <c:v>Comsumers</c:v>
                </c:pt>
              </c:strCache>
            </c:strRef>
          </c:cat>
          <c:val>
            <c:numRef>
              <c:f>Sheet1!$B$2:$B$9</c:f>
              <c:numCache>
                <c:formatCode>0%</c:formatCode>
                <c:ptCount val="8"/>
                <c:pt idx="0">
                  <c:v>0.86000000000000065</c:v>
                </c:pt>
                <c:pt idx="1">
                  <c:v>0.6800000000000006</c:v>
                </c:pt>
                <c:pt idx="2">
                  <c:v>0.87000000000000066</c:v>
                </c:pt>
                <c:pt idx="3">
                  <c:v>0.5</c:v>
                </c:pt>
                <c:pt idx="4">
                  <c:v>0.88000000000000034</c:v>
                </c:pt>
                <c:pt idx="5">
                  <c:v>0.37000000000000033</c:v>
                </c:pt>
                <c:pt idx="6">
                  <c:v>0.89000000000000035</c:v>
                </c:pt>
                <c:pt idx="7">
                  <c:v>0.47000000000000008</c:v>
                </c:pt>
              </c:numCache>
            </c:numRef>
          </c:val>
          <c:extLst>
            <c:ext xmlns:c16="http://schemas.microsoft.com/office/drawing/2014/chart" uri="{C3380CC4-5D6E-409C-BE32-E72D297353CC}">
              <c16:uniqueId val="{00000004-0F69-4444-AFDA-9D5FF7CE65E2}"/>
            </c:ext>
          </c:extLst>
        </c:ser>
        <c:dLbls>
          <c:showLegendKey val="0"/>
          <c:showVal val="0"/>
          <c:showCatName val="0"/>
          <c:showSerName val="0"/>
          <c:showPercent val="0"/>
          <c:showBubbleSize val="0"/>
        </c:dLbls>
        <c:gapWidth val="100"/>
        <c:axId val="115638272"/>
        <c:axId val="115640576"/>
      </c:barChart>
      <c:catAx>
        <c:axId val="115638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15640576"/>
        <c:crossesAt val="0.30000000000000032"/>
        <c:auto val="1"/>
        <c:lblAlgn val="ctr"/>
        <c:lblOffset val="100"/>
        <c:noMultiLvlLbl val="0"/>
      </c:catAx>
      <c:valAx>
        <c:axId val="115640576"/>
        <c:scaling>
          <c:orientation val="minMax"/>
          <c:min val="0.30000000000000032"/>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115638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0.42481</cdr:x>
      <cdr:y>0.82143</cdr:y>
    </cdr:from>
    <cdr:to>
      <cdr:x>0.51378</cdr:x>
      <cdr:y>0.86905</cdr:y>
    </cdr:to>
    <cdr:sp macro="" textlink="">
      <cdr:nvSpPr>
        <cdr:cNvPr id="3" name="TextBox 2"/>
        <cdr:cNvSpPr txBox="1"/>
      </cdr:nvSpPr>
      <cdr:spPr>
        <a:xfrm xmlns:a="http://schemas.openxmlformats.org/drawingml/2006/main">
          <a:off x="3690256" y="3755571"/>
          <a:ext cx="772886" cy="21771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oAutofit/>
        </a:bodyPr>
        <a:lstStyle xmlns:a="http://schemas.openxmlformats.org/drawingml/2006/main"/>
        <a:p xmlns:a="http://schemas.openxmlformats.org/drawingml/2006/main">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0.65539</cdr:x>
      <cdr:y>0.80238</cdr:y>
    </cdr:from>
    <cdr:to>
      <cdr:x>0.74436</cdr:x>
      <cdr:y>0.85</cdr:y>
    </cdr:to>
    <cdr:sp macro="" textlink="">
      <cdr:nvSpPr>
        <cdr:cNvPr id="4" name="TextBox 1"/>
        <cdr:cNvSpPr txBox="1"/>
      </cdr:nvSpPr>
      <cdr:spPr>
        <a:xfrm xmlns:a="http://schemas.openxmlformats.org/drawingml/2006/main">
          <a:off x="5693229" y="3668486"/>
          <a:ext cx="772886" cy="21771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endParaRPr lang="en-US" sz="2400" kern="1200" spc="-50" dirty="0" err="1">
            <a:solidFill>
              <a:srgbClr val="494949"/>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0.19925</cdr:x>
      <cdr:y>0.79762</cdr:y>
    </cdr:from>
    <cdr:to>
      <cdr:x>0.28822</cdr:x>
      <cdr:y>0.84524</cdr:y>
    </cdr:to>
    <cdr:sp macro="" textlink="">
      <cdr:nvSpPr>
        <cdr:cNvPr id="5" name="TextBox 1"/>
        <cdr:cNvSpPr txBox="1"/>
      </cdr:nvSpPr>
      <cdr:spPr>
        <a:xfrm xmlns:a="http://schemas.openxmlformats.org/drawingml/2006/main">
          <a:off x="1730828" y="3646714"/>
          <a:ext cx="772886" cy="21771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endParaRPr lang="en-US" sz="2400" kern="1200" spc="-50" dirty="0" err="1">
            <a:solidFill>
              <a:srgbClr val="494949"/>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0.65414</cdr:x>
      <cdr:y>0.80476</cdr:y>
    </cdr:from>
    <cdr:to>
      <cdr:x>0.76566</cdr:x>
      <cdr:y>0.85</cdr:y>
    </cdr:to>
    <cdr:sp macro="" textlink="">
      <cdr:nvSpPr>
        <cdr:cNvPr id="6" name="TextBox 1"/>
        <cdr:cNvSpPr txBox="1"/>
      </cdr:nvSpPr>
      <cdr:spPr>
        <a:xfrm xmlns:a="http://schemas.openxmlformats.org/drawingml/2006/main">
          <a:off x="5682342" y="3679372"/>
          <a:ext cx="968828" cy="2068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r>
            <a:rPr lang="en-US" sz="950" kern="1200" spc="-50" dirty="0">
              <a:solidFill>
                <a:srgbClr val="035938"/>
              </a:solidFill>
              <a:latin typeface="Verdana" panose="020B0604030504040204" pitchFamily="34" charset="0"/>
              <a:ea typeface="Verdana" panose="020B0604030504040204" pitchFamily="34" charset="0"/>
              <a:cs typeface="Verdana" panose="020B0604030504040204" pitchFamily="34" charset="0"/>
            </a:rPr>
            <a:t>Consumers</a:t>
          </a:r>
        </a:p>
      </cdr:txBody>
    </cdr:sp>
  </cdr:relSizeAnchor>
  <cdr:relSizeAnchor xmlns:cdr="http://schemas.openxmlformats.org/drawingml/2006/chartDrawing">
    <cdr:from>
      <cdr:x>0.43233</cdr:x>
      <cdr:y>0.80714</cdr:y>
    </cdr:from>
    <cdr:to>
      <cdr:x>0.54386</cdr:x>
      <cdr:y>0.85238</cdr:y>
    </cdr:to>
    <cdr:sp macro="" textlink="">
      <cdr:nvSpPr>
        <cdr:cNvPr id="7" name="TextBox 1"/>
        <cdr:cNvSpPr txBox="1"/>
      </cdr:nvSpPr>
      <cdr:spPr>
        <a:xfrm xmlns:a="http://schemas.openxmlformats.org/drawingml/2006/main">
          <a:off x="3755572" y="3690257"/>
          <a:ext cx="968828" cy="2068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r>
            <a:rPr lang="en-US" sz="950" kern="1200" spc="-50" dirty="0">
              <a:solidFill>
                <a:srgbClr val="035938"/>
              </a:solidFill>
              <a:latin typeface="Verdana" panose="020B0604030504040204" pitchFamily="34" charset="0"/>
              <a:ea typeface="Verdana" panose="020B0604030504040204" pitchFamily="34" charset="0"/>
              <a:cs typeface="Verdana" panose="020B0604030504040204" pitchFamily="34" charset="0"/>
            </a:rPr>
            <a:t>Consumers</a:t>
          </a:r>
        </a:p>
      </cdr:txBody>
    </cdr:sp>
  </cdr:relSizeAnchor>
  <cdr:relSizeAnchor xmlns:cdr="http://schemas.openxmlformats.org/drawingml/2006/chartDrawing">
    <cdr:from>
      <cdr:x>0.19549</cdr:x>
      <cdr:y>0.80952</cdr:y>
    </cdr:from>
    <cdr:to>
      <cdr:x>0.30702</cdr:x>
      <cdr:y>0.85476</cdr:y>
    </cdr:to>
    <cdr:sp macro="" textlink="">
      <cdr:nvSpPr>
        <cdr:cNvPr id="2" name="TextBox 1"/>
        <cdr:cNvSpPr txBox="1"/>
      </cdr:nvSpPr>
      <cdr:spPr>
        <a:xfrm xmlns:a="http://schemas.openxmlformats.org/drawingml/2006/main">
          <a:off x="1698172" y="3701144"/>
          <a:ext cx="968828" cy="206828"/>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en-US" sz="950" kern="1200" spc="-50" dirty="0">
              <a:solidFill>
                <a:srgbClr val="035938"/>
              </a:solidFill>
              <a:latin typeface="Verdana" panose="020B0604030504040204" pitchFamily="34" charset="0"/>
              <a:ea typeface="Verdana" panose="020B0604030504040204" pitchFamily="34" charset="0"/>
              <a:cs typeface="Verdana" panose="020B0604030504040204" pitchFamily="34" charset="0"/>
            </a:rPr>
            <a:t>Consumers</a:t>
          </a:r>
        </a:p>
      </cdr:txBody>
    </cdr:sp>
  </cdr:relSizeAnchor>
  <cdr:relSizeAnchor xmlns:cdr="http://schemas.openxmlformats.org/drawingml/2006/chartDrawing">
    <cdr:from>
      <cdr:x>0.88095</cdr:x>
      <cdr:y>0.80714</cdr:y>
    </cdr:from>
    <cdr:to>
      <cdr:x>0.96992</cdr:x>
      <cdr:y>0.85476</cdr:y>
    </cdr:to>
    <cdr:sp macro="" textlink="">
      <cdr:nvSpPr>
        <cdr:cNvPr id="8" name="TextBox 1"/>
        <cdr:cNvSpPr txBox="1"/>
      </cdr:nvSpPr>
      <cdr:spPr>
        <a:xfrm xmlns:a="http://schemas.openxmlformats.org/drawingml/2006/main">
          <a:off x="7652657" y="3690257"/>
          <a:ext cx="772886" cy="21771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endParaRPr lang="en-US" sz="2400" kern="1200" spc="-50" dirty="0" err="1">
            <a:solidFill>
              <a:srgbClr val="494949"/>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0.88471</cdr:x>
      <cdr:y>0.80952</cdr:y>
    </cdr:from>
    <cdr:to>
      <cdr:x>0.99624</cdr:x>
      <cdr:y>0.85476</cdr:y>
    </cdr:to>
    <cdr:sp macro="" textlink="">
      <cdr:nvSpPr>
        <cdr:cNvPr id="9" name="TextBox 1"/>
        <cdr:cNvSpPr txBox="1"/>
      </cdr:nvSpPr>
      <cdr:spPr>
        <a:xfrm xmlns:a="http://schemas.openxmlformats.org/drawingml/2006/main">
          <a:off x="7685315" y="3701144"/>
          <a:ext cx="968828" cy="20682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r>
            <a:rPr lang="en-US" sz="950" kern="1200" spc="-50" dirty="0">
              <a:solidFill>
                <a:srgbClr val="035938"/>
              </a:solidFill>
              <a:latin typeface="Verdana" panose="020B0604030504040204" pitchFamily="34" charset="0"/>
              <a:ea typeface="Verdana" panose="020B0604030504040204" pitchFamily="34" charset="0"/>
              <a:cs typeface="Verdana" panose="020B0604030504040204" pitchFamily="34" charset="0"/>
            </a:rPr>
            <a:t>Consumers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0798"/>
            <a:ext cx="3011699" cy="461804"/>
          </a:xfrm>
          <a:prstGeom prst="rect">
            <a:avLst/>
          </a:prstGeom>
        </p:spPr>
        <p:txBody>
          <a:bodyPr vert="horz" lIns="92490" tIns="46245" rIns="92490" bIns="46245" rtlCol="0" anchor="b"/>
          <a:lstStyle>
            <a:lvl1pPr algn="l">
              <a:defRPr sz="1200"/>
            </a:lvl1pPr>
          </a:lstStyle>
          <a:p>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0" tIns="46245" rIns="92490" bIns="46245" rtlCol="0" anchor="b"/>
          <a:lstStyle>
            <a:lvl1pPr algn="l">
              <a:defRPr sz="1200"/>
            </a:lvl1pPr>
          </a:lstStyle>
          <a:p>
            <a:endParaRPr lang="en-US">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90" tIns="46245" rIns="92490" bIns="46245" rtlCol="0" anchor="b"/>
          <a:lstStyle>
            <a:lvl1pPr algn="r">
              <a:defRPr sz="1200"/>
            </a:lvl1pPr>
          </a:lstStyle>
          <a:p>
            <a:fld id="{AE981EAC-7117-4320-A507-AC57E1C730E2}" type="slidenum">
              <a:rPr lang="en-US" smtClean="0">
                <a:solidFill>
                  <a:schemeClr val="tx2"/>
                </a:solidFill>
                <a:latin typeface="Verdana" panose="020B0604030504040204" pitchFamily="34" charset="0"/>
                <a:ea typeface="Verdana" panose="020B0604030504040204" pitchFamily="34" charset="0"/>
                <a:cs typeface="Verdana" panose="020B0604030504040204" pitchFamily="34" charset="0"/>
              </a:rPr>
              <a:pPr/>
              <a:t>‹#›</a:t>
            </a:fld>
            <a:endParaRPr lang="en-US">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 name="Group 5"/>
          <p:cNvGrpSpPr/>
          <p:nvPr/>
        </p:nvGrpSpPr>
        <p:grpSpPr>
          <a:xfrm>
            <a:off x="5721526" y="158498"/>
            <a:ext cx="1083297" cy="343218"/>
            <a:chOff x="-5748338" y="-3163888"/>
            <a:chExt cx="2157413" cy="685800"/>
          </a:xfrm>
        </p:grpSpPr>
        <p:sp>
          <p:nvSpPr>
            <p:cNvPr id="7" name="Freeform 6"/>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6338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0" tIns="46245" rIns="92490" bIns="4624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0" tIns="46245" rIns="92490" bIns="46245" rtlCol="0" anchor="b"/>
          <a:lstStyle>
            <a:lvl1pPr algn="l">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0" tIns="46245" rIns="92490" bIns="46245" rtlCol="0" anchor="b"/>
          <a:lstStyle>
            <a:lvl1pPr algn="r">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3D8DBEA8-B327-416A-897B-0B735F3E3C7E}" type="slidenum">
              <a:rPr lang="en-US" smtClean="0"/>
              <a:pPr/>
              <a:t>‹#›</a:t>
            </a:fld>
            <a:endParaRPr lang="en-US"/>
          </a:p>
        </p:txBody>
      </p:sp>
      <p:sp>
        <p:nvSpPr>
          <p:cNvPr id="8" name="Header Placeholder 1"/>
          <p:cNvSpPr>
            <a:spLocks noGrp="1"/>
          </p:cNvSpPr>
          <p:nvPr>
            <p:ph type="hdr" sz="quarter"/>
          </p:nvPr>
        </p:nvSpPr>
        <p:spPr>
          <a:xfrm>
            <a:off x="0" y="50798"/>
            <a:ext cx="3011699" cy="461804"/>
          </a:xfrm>
          <a:prstGeom prst="rect">
            <a:avLst/>
          </a:prstGeom>
        </p:spPr>
        <p:txBody>
          <a:bodyPr vert="horz" lIns="92490" tIns="46245" rIns="92490" bIns="46245" rtlCol="0" anchor="b"/>
          <a:lstStyle>
            <a:lvl1pPr algn="l">
              <a:defRPr sz="1200">
                <a:solidFill>
                  <a:schemeClr val="bg2"/>
                </a:solidFill>
              </a:defRPr>
            </a:lvl1pPr>
          </a:lstStyle>
          <a:p>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p:cNvGrpSpPr/>
          <p:nvPr/>
        </p:nvGrpSpPr>
        <p:grpSpPr>
          <a:xfrm>
            <a:off x="5721526" y="158498"/>
            <a:ext cx="1083297" cy="343218"/>
            <a:chOff x="-5748338" y="-3163888"/>
            <a:chExt cx="2157413" cy="685800"/>
          </a:xfrm>
        </p:grpSpPr>
        <p:sp>
          <p:nvSpPr>
            <p:cNvPr id="10" name="Freeform 9"/>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1393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orbes.com/sites/jonentine/2013/10/31/genetic-literacy-project-infographic-is-labeling-really-about-our-right-to-kno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r.com/files/uploads/publications/DSU-Medical-Corp-v-JMS-Co-Ltd/Monsanto_v_Parr_NDIN_4-07-cv-00008_Apr_22_2008.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monsanto.com/newsviews/pages/moe-parr.aspx"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feature=player_detailpage&amp;v=L5Cd2q8Jf6k"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monsanto.com/food-inc/pages/faqs.aspx" TargetMode="External"/><Relationship Id="rId4" Type="http://schemas.openxmlformats.org/officeDocument/2006/relationships/hyperlink" Target="https://gmoanswers.com/ask/why-does-monsanto-sue-individual-farmers-and-other-ag-biotech-companies-dont-if-they-do-i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moanswers.com/glossar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patft.uspto.gov/netacgi/nph-Parser?Sect1=PTO2&amp;Sect2=HITOFF&amp;u=/netahtml/PTO/search-adv.htm&amp;r=0&amp;p=1&amp;f=S&amp;l=50&amp;Query=AN/Monsanto$&amp;d=PTX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moanswers.com/ask/why-does-monsanto-sue-individual-farmers-and-other-ag-biotech-companies-dont-if-they-do-i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onsanto.com/food-inc/pages/faqs.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Opinion.</a:t>
            </a:r>
            <a:r>
              <a:rPr lang="en-US" dirty="0"/>
              <a:t> A belief or judgment that rests on grounds insufficient to produce complete certainty. </a:t>
            </a:r>
          </a:p>
          <a:p>
            <a:r>
              <a:rPr lang="en-US" b="1" dirty="0"/>
              <a:t>Theory. </a:t>
            </a:r>
            <a:r>
              <a:rPr lang="en-US" dirty="0"/>
              <a:t>A hypothesis or belief.</a:t>
            </a:r>
          </a:p>
          <a:p>
            <a:r>
              <a:rPr lang="en-US" b="1" dirty="0"/>
              <a:t>Fact. </a:t>
            </a:r>
            <a:r>
              <a:rPr lang="en-US" dirty="0"/>
              <a:t>A thing that is indisputably the case.</a:t>
            </a:r>
          </a:p>
          <a:p>
            <a:pPr defTabSz="924916">
              <a:defRPr/>
            </a:pPr>
            <a:r>
              <a:rPr lang="en-US" b="1" dirty="0"/>
              <a:t>Claim</a:t>
            </a:r>
            <a:r>
              <a:rPr lang="en-US" dirty="0"/>
              <a:t>. An assertion of the truth of something, typically one that is disputed or in doubt</a:t>
            </a:r>
          </a:p>
          <a:p>
            <a:pPr defTabSz="924916">
              <a:defRPr/>
            </a:pPr>
            <a:endParaRPr lang="en-US" dirty="0"/>
          </a:p>
          <a:p>
            <a:pPr defTabSz="924916">
              <a:defRPr/>
            </a:pPr>
            <a:r>
              <a:rPr lang="en-US" dirty="0"/>
              <a:t>Before we get started,</a:t>
            </a:r>
            <a:r>
              <a:rPr lang="en-US" baseline="0" dirty="0"/>
              <a:t> let us discuss documentaries. </a:t>
            </a:r>
            <a:endParaRPr lang="en-US" dirty="0"/>
          </a:p>
          <a:p>
            <a:pPr defTabSz="924916">
              <a:defRPr/>
            </a:pPr>
            <a:r>
              <a:rPr lang="en-US" dirty="0"/>
              <a:t>Documentary- The purpose of documentaries varies from film to film. There are as many answers to this question as there are filmmakers!</a:t>
            </a:r>
          </a:p>
          <a:p>
            <a:pPr defTabSz="924916">
              <a:defRPr/>
            </a:pPr>
            <a:r>
              <a:rPr lang="en-US" dirty="0"/>
              <a:t>These films have a variety of goals:</a:t>
            </a:r>
          </a:p>
          <a:p>
            <a:pPr defTabSz="924916">
              <a:defRPr/>
            </a:pPr>
            <a:r>
              <a:rPr lang="en-US" dirty="0"/>
              <a:t>.</a:t>
            </a:r>
            <a:r>
              <a:rPr lang="en-US" baseline="0" dirty="0"/>
              <a:t> To create public interest or inform viewers</a:t>
            </a:r>
          </a:p>
          <a:p>
            <a:pPr defTabSz="924916">
              <a:defRPr/>
            </a:pPr>
            <a:r>
              <a:rPr lang="en-US" baseline="0" dirty="0"/>
              <a:t>. To convey opinions</a:t>
            </a:r>
          </a:p>
          <a:p>
            <a:pPr defTabSz="924916">
              <a:defRPr/>
            </a:pPr>
            <a:r>
              <a:rPr lang="en-US" baseline="0" dirty="0"/>
              <a:t>. To record important events or ideas</a:t>
            </a:r>
            <a:endParaRPr lang="en-US" dirty="0"/>
          </a:p>
          <a:p>
            <a:pPr defTabSz="924916">
              <a:defRPr/>
            </a:pPr>
            <a:r>
              <a:rPr lang="en-US" dirty="0"/>
              <a:t>. Simply to entertain or delight the audience in some way</a:t>
            </a:r>
          </a:p>
          <a:p>
            <a:pPr defTabSz="924916">
              <a:defRPr/>
            </a:pPr>
            <a:endParaRPr lang="en-US" dirty="0"/>
          </a:p>
          <a:p>
            <a:r>
              <a:rPr lang="en-US" dirty="0"/>
              <a:t>The information in a documentary</a:t>
            </a:r>
            <a:r>
              <a:rPr lang="en-US" baseline="0" dirty="0"/>
              <a:t> (or movie) is presented to us in a different way than the written word and can be more impactful because visually recorded fact is received as irrefutable evidence.  We become transformed on an emotional level stemming from our belief system in some way.  MORE IMPORTANTLY- this is an interesting supplement to the ways we get information and learn- particularly in the classroom.</a:t>
            </a:r>
          </a:p>
          <a:p>
            <a:endParaRPr lang="en-US" baseline="0" dirty="0"/>
          </a:p>
          <a:p>
            <a:r>
              <a:rPr lang="en-US" baseline="0" dirty="0"/>
              <a:t>How is information taken away from this type of media?</a:t>
            </a:r>
          </a:p>
          <a:p>
            <a:pPr>
              <a:buFont typeface="Arial" pitchFamily="34" charset="0"/>
              <a:buChar char="•"/>
            </a:pPr>
            <a:r>
              <a:rPr lang="en-US" baseline="0" dirty="0"/>
              <a:t>Visual Appeal</a:t>
            </a:r>
          </a:p>
          <a:p>
            <a:pPr defTabSz="924916">
              <a:buFont typeface="Arial" pitchFamily="34" charset="0"/>
              <a:buChar char="•"/>
              <a:defRPr/>
            </a:pPr>
            <a:r>
              <a:rPr lang="en-US" dirty="0"/>
              <a:t>Positively influenced to take action</a:t>
            </a:r>
          </a:p>
          <a:p>
            <a:pPr defTabSz="924916">
              <a:buFont typeface="Arial" pitchFamily="34" charset="0"/>
              <a:buChar char="•"/>
              <a:defRPr/>
            </a:pPr>
            <a:r>
              <a:rPr lang="en-US" dirty="0"/>
              <a:t>Create public interest or awareness</a:t>
            </a:r>
          </a:p>
          <a:p>
            <a:pPr defTabSz="924916">
              <a:buFont typeface="Arial" pitchFamily="34" charset="0"/>
              <a:buChar char="•"/>
              <a:defRPr/>
            </a:pPr>
            <a:r>
              <a:rPr lang="en-US" dirty="0"/>
              <a:t>Promotes new insights</a:t>
            </a:r>
          </a:p>
          <a:p>
            <a:pPr defTabSz="924916">
              <a:buFont typeface="Arial" pitchFamily="34" charset="0"/>
              <a:buChar char="•"/>
              <a:defRPr/>
            </a:pPr>
            <a:r>
              <a:rPr lang="en-US" dirty="0"/>
              <a:t>Encourages critical thinking</a:t>
            </a:r>
          </a:p>
          <a:p>
            <a:pPr defTabSz="924916">
              <a:buFont typeface="Arial" pitchFamily="34" charset="0"/>
              <a:buChar char="•"/>
              <a:defRPr/>
            </a:pPr>
            <a:endParaRPr lang="en-US" dirty="0"/>
          </a:p>
          <a:p>
            <a:pPr defTabSz="924916">
              <a:buFont typeface="Arial" pitchFamily="34" charset="0"/>
              <a:buChar char="•"/>
              <a:defRPr/>
            </a:pPr>
            <a:endParaRPr lang="en-US" dirty="0"/>
          </a:p>
          <a:p>
            <a:pPr defTabSz="924916">
              <a:buFont typeface="Arial" pitchFamily="34" charset="0"/>
              <a:buChar char="•"/>
              <a:defRPr/>
            </a:pPr>
            <a:endParaRPr lang="en-US" baseline="0"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4916">
              <a:defRPr/>
            </a:pPr>
            <a:r>
              <a:rPr lang="en-US" dirty="0"/>
              <a:t>One objection opponents of biotechnology have raised is the fact that some former government employees have gone to work for Monsanto, and some former Monsanto employees now have jobs in the public sector. Some critics say this shows conspiracy by Monsanto and the government. Such theories ignore the simple truth that people regularly change jobs to find positions that match their experience, skills and interests.</a:t>
            </a:r>
          </a:p>
          <a:p>
            <a:endParaRPr lang="en-US" i="0" dirty="0"/>
          </a:p>
          <a:p>
            <a:r>
              <a:rPr lang="en-US" i="0" dirty="0"/>
              <a:t>Instead of the conclusion that these are experienced and highly skilled individuals, critics will suggest it is instead a quite complicated, global governmental conspiracy.</a:t>
            </a:r>
          </a:p>
          <a:p>
            <a:endParaRPr lang="en-US" i="0" dirty="0"/>
          </a:p>
          <a:p>
            <a:pPr defTabSz="924916">
              <a:defRPr/>
            </a:pPr>
            <a:r>
              <a:rPr lang="en-US" dirty="0"/>
              <a:t>It is likely that someone in government who has concluded biotechnology is a positive, beneficial technology might go to work for a biotech company, just as someone who believes otherwise might find employment in an organization which rejects agricultural biotechnology.</a:t>
            </a:r>
          </a:p>
          <a:p>
            <a:endParaRPr lang="en-US" i="1" dirty="0"/>
          </a:p>
          <a:p>
            <a:r>
              <a:rPr lang="en-US" dirty="0"/>
              <a:t>However, the numbers of countries, not to mention farmers, who have embraced GM crops, suggest that it’s not undue influence, but instead useful technology and sound science that have been the deciding factors.</a:t>
            </a:r>
          </a:p>
          <a:p>
            <a:endParaRPr lang="en-US" dirty="0"/>
          </a:p>
          <a:p>
            <a:r>
              <a:rPr lang="en-US" dirty="0"/>
              <a:t>http://www.monsanto.com/newsviews/pages/revolving-door.aspx</a:t>
            </a:r>
            <a:endParaRPr lang="en-US" b="1"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231229" indent="-231229"/>
            <a:r>
              <a:rPr lang="en-US" dirty="0"/>
              <a:t> </a:t>
            </a:r>
          </a:p>
        </p:txBody>
      </p:sp>
      <p:sp>
        <p:nvSpPr>
          <p:cNvPr id="4" name="Slide Number Placeholder 3"/>
          <p:cNvSpPr>
            <a:spLocks noGrp="1"/>
          </p:cNvSpPr>
          <p:nvPr>
            <p:ph type="sldNum" sz="quarter" idx="10"/>
          </p:nvPr>
        </p:nvSpPr>
        <p:spPr/>
        <p:txBody>
          <a:bodyPr/>
          <a:lstStyle/>
          <a:p>
            <a:fld id="{8BC9786E-EAD9-430C-9079-D78697AB5FC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31229" indent="-231229"/>
            <a:r>
              <a:rPr lang="en-US" dirty="0"/>
              <a:t>According to Pew Research</a:t>
            </a:r>
            <a:r>
              <a:rPr lang="en-US" baseline="0" dirty="0"/>
              <a:t> Center- “</a:t>
            </a:r>
            <a:r>
              <a:rPr lang="en-US" dirty="0"/>
              <a:t>Citizens and scientists often see science-related topics issues through different sets of eyes…The largest differences are found in beliefs about the safety of eating genetically modified foods. Fully 88% of AAAS scientists, </a:t>
            </a:r>
            <a:r>
              <a:rPr lang="en-US" b="1" dirty="0">
                <a:solidFill>
                  <a:schemeClr val="bg2"/>
                </a:solidFill>
              </a:rPr>
              <a:t>American Association for the Advancement of Science — our country’s most prestigious independent science group, </a:t>
            </a:r>
            <a:r>
              <a:rPr lang="en-US" dirty="0"/>
              <a:t>say it is generally safe to eat genetically modified (GM) foods compared with 37% of the general public who say the same, a gap of 51 percentage points.”  </a:t>
            </a:r>
          </a:p>
          <a:p>
            <a:pPr marL="231229" indent="-231229"/>
            <a:endParaRPr lang="en-US" dirty="0"/>
          </a:p>
          <a:p>
            <a:pPr marL="231229" indent="-231229"/>
            <a:r>
              <a:rPr lang="en-US" dirty="0"/>
              <a:t>In</a:t>
            </a:r>
            <a:r>
              <a:rPr lang="en-US" baseline="0" dirty="0"/>
              <a:t> each of these categories- the public opinion  on whether childhood vaccines should be required is 68%; climate change is mostly due to human activity is 50% and consumers in favor of animals used in research is 47%.  AAAS scientists polled at 98% consensus that Humans evolve over time, yet only 66% of the consumers polled believe that scientists generally agree on this and 67% of the consumers polled believe that scientists DO NOT have a clear understanding of the health effects of GM crops.</a:t>
            </a:r>
            <a:endParaRPr lang="en-US" dirty="0"/>
          </a:p>
          <a:p>
            <a:pPr marL="231229" indent="-231229"/>
            <a:endParaRPr lang="en-US" dirty="0"/>
          </a:p>
          <a:p>
            <a:pPr marL="231229" indent="-231229"/>
            <a:r>
              <a:rPr lang="en-US" dirty="0"/>
              <a:t> There exists a scientific consensus</a:t>
            </a:r>
            <a:r>
              <a:rPr lang="en-US" baseline="0" dirty="0"/>
              <a:t> on GMOs, as well as Climate Change, Vaccinations, Evolution, Animal testing, etc.</a:t>
            </a:r>
          </a:p>
          <a:p>
            <a:pPr marL="231229" indent="-231229"/>
            <a:endParaRPr lang="en-US" baseline="0" dirty="0"/>
          </a:p>
          <a:p>
            <a:pPr marL="579679" lvl="1" indent="-462458">
              <a:buFont typeface="Wingdings" pitchFamily="2" charset="2"/>
              <a:buChar char="v"/>
            </a:pPr>
            <a:r>
              <a:rPr lang="en-US" dirty="0">
                <a:solidFill>
                  <a:schemeClr val="tx2">
                    <a:lumMod val="50000"/>
                  </a:schemeClr>
                </a:solidFill>
              </a:rPr>
              <a:t>Scientific Consensus is </a:t>
            </a:r>
            <a:r>
              <a:rPr lang="en-US" b="1" dirty="0">
                <a:solidFill>
                  <a:schemeClr val="tx2">
                    <a:lumMod val="50000"/>
                  </a:schemeClr>
                </a:solidFill>
              </a:rPr>
              <a:t>NOT</a:t>
            </a:r>
            <a:r>
              <a:rPr lang="en-US" dirty="0">
                <a:solidFill>
                  <a:schemeClr val="tx2">
                    <a:lumMod val="50000"/>
                  </a:schemeClr>
                </a:solidFill>
              </a:rPr>
              <a:t> bought by Corporations</a:t>
            </a:r>
          </a:p>
          <a:p>
            <a:pPr marL="579679" lvl="1" indent="-462458">
              <a:buFont typeface="Wingdings" pitchFamily="2" charset="2"/>
              <a:buChar char="v"/>
            </a:pPr>
            <a:r>
              <a:rPr lang="en-US" dirty="0">
                <a:solidFill>
                  <a:schemeClr val="tx2">
                    <a:lumMod val="50000"/>
                  </a:schemeClr>
                </a:solidFill>
              </a:rPr>
              <a:t>There is strong scientific consensus that GM Crops are as safe as conventional crops</a:t>
            </a:r>
          </a:p>
          <a:p>
            <a:pPr marL="579679" lvl="1" indent="-462458">
              <a:buFont typeface="Wingdings" pitchFamily="2" charset="2"/>
              <a:buChar char="v"/>
            </a:pPr>
            <a:endParaRPr lang="en-US" dirty="0">
              <a:solidFill>
                <a:schemeClr val="tx2">
                  <a:lumMod val="50000"/>
                </a:schemeClr>
              </a:solidFill>
            </a:endParaRPr>
          </a:p>
          <a:p>
            <a:r>
              <a:rPr lang="en-US" dirty="0"/>
              <a:t>1</a:t>
            </a:r>
            <a:r>
              <a:rPr lang="en-US" baseline="30000" dirty="0"/>
              <a:t>st</a:t>
            </a:r>
            <a:r>
              <a:rPr lang="en-US" dirty="0"/>
              <a:t> point- this</a:t>
            </a:r>
            <a:r>
              <a:rPr lang="en-US" baseline="0" dirty="0"/>
              <a:t> is a tactic unfortunately used to create mistrust among the public and science-based technologies by sending the message that there is not a scientific consensus on GMOs AND that this consensus can be bought.</a:t>
            </a:r>
            <a:r>
              <a:rPr lang="en-US" dirty="0"/>
              <a:t>   </a:t>
            </a:r>
            <a:endParaRPr lang="en-US" baseline="0" dirty="0"/>
          </a:p>
          <a:p>
            <a:pPr marL="231229" indent="-231229"/>
            <a:endParaRPr lang="en-US" baseline="0" dirty="0"/>
          </a:p>
          <a:p>
            <a:pPr marL="231229" indent="-231229"/>
            <a:r>
              <a:rPr lang="en-US" baseline="0" dirty="0"/>
              <a:t>2nd point- There is a loud minority and even a small group of “scientists” provide the appearance of balance.</a:t>
            </a:r>
          </a:p>
          <a:p>
            <a:pPr marL="579679" lvl="1" indent="-462458"/>
            <a:endParaRPr lang="en-US" dirty="0">
              <a:solidFill>
                <a:schemeClr val="tx2">
                  <a:lumMod val="50000"/>
                </a:schemeClr>
              </a:solidFill>
            </a:endParaRPr>
          </a:p>
          <a:p>
            <a:pPr marL="579679" lvl="1" indent="-462458">
              <a:buFont typeface="Wingdings" pitchFamily="2" charset="2"/>
              <a:buChar char="v"/>
            </a:pPr>
            <a:endParaRPr lang="en-US" dirty="0">
              <a:solidFill>
                <a:schemeClr val="tx2">
                  <a:lumMod val="50000"/>
                </a:schemeClr>
              </a:solidFill>
            </a:endParaRPr>
          </a:p>
          <a:p>
            <a:pPr marL="231229" indent="-231229"/>
            <a:endParaRPr lang="en-US" baseline="0" dirty="0"/>
          </a:p>
          <a:p>
            <a:pPr marL="231229" indent="-231229"/>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solidFill>
                  <a:schemeClr val="tx1"/>
                </a:solidFill>
                <a:latin typeface="+mn-lt"/>
                <a:ea typeface="+mn-ea"/>
                <a:cs typeface="+mn-cs"/>
              </a:rPr>
              <a:t>According to the film’s original website trailer: “Our nation’s food supply is now controlled by a handful of corporations that often put profit ahead of consumer health, the livelihood of the American farmer, and the safety of workers and our own environment.” </a:t>
            </a:r>
            <a:endParaRPr lang="en-US" b="1" dirty="0">
              <a:solidFill>
                <a:schemeClr val="tx1"/>
              </a:solidFill>
              <a:latin typeface="+mn-lt"/>
              <a:ea typeface="+mn-ea"/>
              <a:cs typeface="+mn-cs"/>
            </a:endParaRPr>
          </a:p>
          <a:p>
            <a:pPr marL="0" lvl="1" defTabSz="924916">
              <a:defRPr/>
            </a:pPr>
            <a:endParaRPr lang="en-US" sz="3000" dirty="0">
              <a:solidFill>
                <a:srgbClr val="00B050"/>
              </a:solidFill>
            </a:endParaRPr>
          </a:p>
          <a:p>
            <a:pPr marL="0" lvl="1" defTabSz="924916">
              <a:defRPr/>
            </a:pPr>
            <a:r>
              <a:rPr lang="en-US" sz="3000" dirty="0">
                <a:solidFill>
                  <a:srgbClr val="00B050"/>
                </a:solidFill>
              </a:rPr>
              <a:t>Biotech crops and their food products have been used worldwide for about 19 years, since the first commercial planting in 1996. Since then, more than </a:t>
            </a:r>
            <a:r>
              <a:rPr lang="en-US" sz="3000" b="1" dirty="0">
                <a:solidFill>
                  <a:srgbClr val="00B050"/>
                </a:solidFill>
              </a:rPr>
              <a:t>three trillion meals </a:t>
            </a:r>
            <a:r>
              <a:rPr lang="en-US" sz="3000" dirty="0">
                <a:solidFill>
                  <a:srgbClr val="00B050"/>
                </a:solidFill>
              </a:rPr>
              <a:t>(croplife.org) </a:t>
            </a:r>
            <a:r>
              <a:rPr lang="en-US" sz="3000" b="1" dirty="0">
                <a:solidFill>
                  <a:srgbClr val="00B050"/>
                </a:solidFill>
              </a:rPr>
              <a:t>containing ingredients from biotech crops have been safely consumed</a:t>
            </a:r>
            <a:r>
              <a:rPr lang="en-US" sz="3000" dirty="0">
                <a:solidFill>
                  <a:srgbClr val="00B050"/>
                </a:solidFill>
              </a:rPr>
              <a:t>.</a:t>
            </a:r>
          </a:p>
          <a:p>
            <a:pPr marL="0" lvl="1" defTabSz="924916">
              <a:defRPr/>
            </a:pPr>
            <a:endParaRPr lang="en-US" sz="3000" dirty="0">
              <a:solidFill>
                <a:srgbClr val="00B050"/>
              </a:solidFill>
            </a:endParaRPr>
          </a:p>
          <a:p>
            <a:pPr marL="0" lvl="1" defTabSz="924916">
              <a:defRPr/>
            </a:pPr>
            <a:r>
              <a:rPr lang="en-US" sz="3000" dirty="0">
                <a:solidFill>
                  <a:srgbClr val="00B050"/>
                </a:solidFill>
              </a:rPr>
              <a:t>In addition to the EPA, USDA and FDA, </a:t>
            </a:r>
            <a:r>
              <a:rPr lang="en-US" sz="3000" b="1" dirty="0">
                <a:solidFill>
                  <a:srgbClr val="00B050"/>
                </a:solidFill>
              </a:rPr>
              <a:t>regulatory agencies in more than </a:t>
            </a:r>
            <a:r>
              <a:rPr lang="en-US" sz="3000" b="1" dirty="0">
                <a:solidFill>
                  <a:srgbClr val="FF0000"/>
                </a:solidFill>
              </a:rPr>
              <a:t>25</a:t>
            </a:r>
            <a:r>
              <a:rPr lang="en-US" sz="3000" b="1" dirty="0"/>
              <a:t> </a:t>
            </a:r>
            <a:r>
              <a:rPr lang="en-US" sz="3000" b="1" dirty="0">
                <a:solidFill>
                  <a:srgbClr val="00B050"/>
                </a:solidFill>
              </a:rPr>
              <a:t>different countries</a:t>
            </a:r>
            <a:r>
              <a:rPr lang="en-US" sz="3000" b="1" baseline="0" dirty="0">
                <a:solidFill>
                  <a:srgbClr val="00B050"/>
                </a:solidFill>
              </a:rPr>
              <a:t> (as of 2016)</a:t>
            </a:r>
            <a:r>
              <a:rPr lang="en-US" sz="3000" b="1" dirty="0">
                <a:solidFill>
                  <a:srgbClr val="00B050"/>
                </a:solidFill>
              </a:rPr>
              <a:t> </a:t>
            </a:r>
            <a:r>
              <a:rPr lang="en-US" sz="3000" dirty="0">
                <a:solidFill>
                  <a:srgbClr val="00B050"/>
                </a:solidFill>
              </a:rPr>
              <a:t>have independently assessed these products and concluded they are </a:t>
            </a:r>
            <a:r>
              <a:rPr lang="en-US" sz="3000" b="1" dirty="0">
                <a:solidFill>
                  <a:srgbClr val="00B050"/>
                </a:solidFill>
              </a:rPr>
              <a:t>safe for human consumption and the environment.</a:t>
            </a:r>
          </a:p>
          <a:p>
            <a:pPr marL="0" lvl="1" defTabSz="924916">
              <a:defRPr/>
            </a:pPr>
            <a:endParaRPr lang="en-US" sz="3000" b="1" dirty="0">
              <a:solidFill>
                <a:srgbClr val="00B050"/>
              </a:solidFill>
            </a:endParaRPr>
          </a:p>
          <a:p>
            <a:r>
              <a:rPr lang="en-US" dirty="0"/>
              <a:t>Due</a:t>
            </a:r>
            <a:r>
              <a:rPr lang="en-US" baseline="0" dirty="0"/>
              <a:t> to the rigorous Regulatory processes and safety testing, Biotech crop safety is Overwhelmingly endorsed by:</a:t>
            </a:r>
            <a:endParaRPr lang="en-US" dirty="0"/>
          </a:p>
          <a:p>
            <a:endParaRPr lang="en-US" dirty="0"/>
          </a:p>
          <a:p>
            <a:r>
              <a:rPr lang="en-US" b="1" dirty="0"/>
              <a:t>Health Authorities</a:t>
            </a:r>
            <a:r>
              <a:rPr lang="en-US" b="0" dirty="0"/>
              <a:t>-</a:t>
            </a:r>
            <a:r>
              <a:rPr lang="en-US" dirty="0"/>
              <a:t>  WHO, American Medical Assoc, Health Canada, British</a:t>
            </a:r>
            <a:r>
              <a:rPr lang="en-US" baseline="0" dirty="0"/>
              <a:t> Medical Association</a:t>
            </a:r>
          </a:p>
          <a:p>
            <a:endParaRPr lang="en-US" baseline="0" dirty="0"/>
          </a:p>
          <a:p>
            <a:r>
              <a:rPr lang="en-US" b="1" baseline="0" dirty="0"/>
              <a:t>Scientific Experts- </a:t>
            </a:r>
            <a:r>
              <a:rPr lang="en-US" baseline="0" dirty="0"/>
              <a:t>American Association for the Advancement of Science, European Academies Science Advisory Council, National Academies of Science of MANY countries</a:t>
            </a:r>
          </a:p>
          <a:p>
            <a:endParaRPr lang="en-US" baseline="0" dirty="0"/>
          </a:p>
          <a:p>
            <a:r>
              <a:rPr lang="en-US" b="1" baseline="0" dirty="0"/>
              <a:t>Government Organizations around the globe- </a:t>
            </a:r>
            <a:r>
              <a:rPr lang="en-US" baseline="0" dirty="0"/>
              <a:t>European Commission, Food Standards Australia New Zealand, French Food Safety Agency, Philippines Food and Drug Administration</a:t>
            </a:r>
          </a:p>
          <a:p>
            <a:endParaRPr lang="en-US" baseline="0" dirty="0"/>
          </a:p>
          <a:p>
            <a:r>
              <a:rPr lang="en-US" baseline="0" dirty="0">
                <a:solidFill>
                  <a:srgbClr val="FF0000"/>
                </a:solidFill>
              </a:rPr>
              <a:t>1000+ Peer-Reviewed Studies over the past 30 years (and still continue)/ 20+ yrs of biotech in the food supply/ over 3 Trillion means and snacks consumed containing biotech ingredients and “0” Food safety or health issues. (National Academies of Sciences Report – 2015)</a:t>
            </a:r>
          </a:p>
          <a:p>
            <a:endParaRPr lang="en-US" baseline="0" dirty="0">
              <a:solidFill>
                <a:srgbClr val="FF0000"/>
              </a:solidFill>
            </a:endParaRPr>
          </a:p>
          <a:p>
            <a:r>
              <a:rPr lang="en-US" b="1" baseline="0" dirty="0">
                <a:solidFill>
                  <a:srgbClr val="FF0000"/>
                </a:solidFill>
              </a:rPr>
              <a:t>AND if this isn’t enough, 100 Billion animals have eaten GMOs for over 18 years and guess what happened?  Nothing</a:t>
            </a:r>
            <a:r>
              <a:rPr lang="en-US" baseline="0" dirty="0">
                <a:solidFill>
                  <a:srgbClr val="FF0000"/>
                </a:solidFill>
              </a:rPr>
              <a:t>, no unusual trends in health, no impact on animal health (source:  A.L. Van </a:t>
            </a:r>
            <a:r>
              <a:rPr lang="en-US" baseline="0" dirty="0" err="1">
                <a:solidFill>
                  <a:srgbClr val="FF0000"/>
                </a:solidFill>
              </a:rPr>
              <a:t>Eenennaam</a:t>
            </a:r>
            <a:r>
              <a:rPr lang="en-US" baseline="0" dirty="0">
                <a:solidFill>
                  <a:srgbClr val="FF0000"/>
                </a:solidFill>
              </a:rPr>
              <a:t> and A.E. Young, 2014.  Journal of Animal Science - published a comprehensive study using 29 years of livestock productivity and health data from before and after the introduction of GE animal feed).</a:t>
            </a:r>
            <a:endParaRPr lang="en-US" sz="3000" b="1" dirty="0">
              <a:solidFill>
                <a:srgbClr val="00B050"/>
              </a:solidFill>
            </a:endParaRPr>
          </a:p>
          <a:p>
            <a:pPr marL="0" lvl="1" defTabSz="924916">
              <a:defRPr/>
            </a:pPr>
            <a:endParaRPr lang="en-US" sz="3000" dirty="0">
              <a:solidFill>
                <a:srgbClr val="00B050"/>
              </a:solidFill>
            </a:endParaRPr>
          </a:p>
          <a:p>
            <a:pPr marL="0" lvl="1" defTabSz="924916">
              <a:defRPr/>
            </a:pPr>
            <a:endParaRPr lang="en-US" sz="3000" dirty="0">
              <a:solidFill>
                <a:srgbClr val="00B050"/>
              </a:solidFill>
            </a:endParaRPr>
          </a:p>
          <a:p>
            <a:pPr marL="0" lvl="1" defTabSz="924916">
              <a:defRPr/>
            </a:pPr>
            <a:endParaRPr lang="en-US" sz="3000" dirty="0">
              <a:solidFill>
                <a:srgbClr val="00B050"/>
              </a:solidFill>
            </a:endParaRPr>
          </a:p>
          <a:p>
            <a:pPr marL="0" lvl="1" defTabSz="924916">
              <a:defRPr/>
            </a:pPr>
            <a:endParaRPr lang="en-US" sz="3000" dirty="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illustrate that GM crops are more rigorously tested/researched, here is an infographic from the US Farmers and Ranchers Alliance depicting several other products and the </a:t>
            </a:r>
            <a:r>
              <a:rPr lang="en-US" baseline="0" dirty="0" err="1"/>
              <a:t>avg</a:t>
            </a:r>
            <a:r>
              <a:rPr lang="en-US" baseline="0" dirty="0"/>
              <a:t> # of years it takes to get to market.</a:t>
            </a:r>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latin typeface="Times" pitchFamily="18" charset="0"/>
              </a:rPr>
              <a:t>Food from GM crops has a thoroughly tested, spotless record for safety. </a:t>
            </a:r>
          </a:p>
          <a:p>
            <a:pPr lvl="0"/>
            <a:r>
              <a:rPr lang="en-US" dirty="0">
                <a:latin typeface="Times" pitchFamily="18" charset="0"/>
              </a:rPr>
              <a:t>No food on the planet has been more thoroughly researched, tested and regulated.</a:t>
            </a:r>
          </a:p>
          <a:p>
            <a:pPr lvl="0"/>
            <a:endParaRPr lang="en-US" dirty="0">
              <a:latin typeface="Times" pitchFamily="18" charset="0"/>
            </a:endParaRPr>
          </a:p>
          <a:p>
            <a:pPr defTabSz="924916">
              <a:defRPr/>
            </a:pPr>
            <a:r>
              <a:rPr lang="en-US" dirty="0"/>
              <a:t>Independent scientists at regulatory agencies worldwide review the data for each potential product and make their own scientific assessment of its food, feed and environmental safety. There is broad global agreement among food scientists, toxicology experts and regulatory food safety officials on how to evaluate the safety of GM foods; and this strong regulatory framework has successfully ensured the safety of GM seeds.</a:t>
            </a:r>
          </a:p>
          <a:p>
            <a:pPr lvl="0"/>
            <a:endParaRPr lang="en-US" dirty="0">
              <a:latin typeface="Times" pitchFamily="18" charset="0"/>
            </a:endParaRPr>
          </a:p>
          <a:p>
            <a:pPr lvl="0"/>
            <a:r>
              <a:rPr lang="en-US" dirty="0">
                <a:latin typeface="Times" pitchFamily="18" charset="0"/>
              </a:rPr>
              <a:t>1-3 years of bioinformatics testing on the DNA and protein sequences</a:t>
            </a:r>
          </a:p>
          <a:p>
            <a:pPr lvl="0"/>
            <a:r>
              <a:rPr lang="en-US" dirty="0">
                <a:latin typeface="Times" pitchFamily="18" charset="0"/>
              </a:rPr>
              <a:t>4-6 years of trials (1000’s of plants) to</a:t>
            </a:r>
            <a:r>
              <a:rPr lang="en-US" baseline="0" dirty="0">
                <a:latin typeface="Times" pitchFamily="18" charset="0"/>
              </a:rPr>
              <a:t> select the one plant with the exact right change</a:t>
            </a:r>
          </a:p>
          <a:p>
            <a:pPr lvl="0"/>
            <a:r>
              <a:rPr lang="en-US" baseline="0" dirty="0">
                <a:latin typeface="Times" pitchFamily="18" charset="0"/>
              </a:rPr>
              <a:t>2-3 years of additional analysis</a:t>
            </a:r>
          </a:p>
          <a:p>
            <a:pPr lvl="0"/>
            <a:r>
              <a:rPr lang="en-US" baseline="0" dirty="0">
                <a:latin typeface="Times" pitchFamily="18" charset="0"/>
              </a:rPr>
              <a:t>More than 90 agencies globally review, evaluate and approve biotech products for cultivation, import, sale, food/feed uses and since 1996, biotech crops have been grown or imported in by 70 </a:t>
            </a:r>
            <a:r>
              <a:rPr lang="en-US" baseline="0" dirty="0" err="1">
                <a:latin typeface="Times" pitchFamily="18" charset="0"/>
              </a:rPr>
              <a:t>countires</a:t>
            </a:r>
            <a:r>
              <a:rPr lang="en-US" baseline="0" dirty="0">
                <a:latin typeface="Times" pitchFamily="18" charset="0"/>
              </a:rPr>
              <a:t>.</a:t>
            </a:r>
          </a:p>
          <a:p>
            <a:pPr lvl="0"/>
            <a:r>
              <a:rPr lang="en-US" baseline="0" dirty="0">
                <a:latin typeface="Times" pitchFamily="18" charset="0"/>
              </a:rPr>
              <a:t>This whole process takes on average 13+ years and ~$130 million dollars!</a:t>
            </a:r>
            <a:endParaRPr lang="en-US" dirty="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Fact….here is a video that highlights the global cultivation, use and benefits of using</a:t>
            </a:r>
            <a:r>
              <a:rPr lang="en-US" baseline="0" dirty="0"/>
              <a:t> Biotech crops from the 2016 ISAAA report (ISAAA.org).</a:t>
            </a:r>
          </a:p>
          <a:p>
            <a:endParaRPr lang="en-US" baseline="0" dirty="0"/>
          </a:p>
          <a:p>
            <a:r>
              <a:rPr lang="en-US" baseline="0" dirty="0"/>
              <a:t>Find it here on YouTube: </a:t>
            </a:r>
            <a:r>
              <a:rPr lang="en-US" baseline="0" dirty="0"/>
              <a:t>https://www.youtube.com/watch?v=x9bS50miDIE</a:t>
            </a:r>
          </a:p>
          <a:p>
            <a:endParaRPr lang="en-US" dirty="0"/>
          </a:p>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solidFill>
              <a:latin typeface="+mn-lt"/>
              <a:ea typeface="+mn-ea"/>
              <a:cs typeface="+mn-cs"/>
            </a:endParaRPr>
          </a:p>
          <a:p>
            <a:r>
              <a:rPr lang="en-US" dirty="0">
                <a:solidFill>
                  <a:schemeClr val="tx1"/>
                </a:solidFill>
                <a:latin typeface="+mn-lt"/>
                <a:ea typeface="+mn-ea"/>
                <a:cs typeface="+mn-cs"/>
              </a:rPr>
              <a:t>Result- an unbalanced conversation:  </a:t>
            </a:r>
          </a:p>
          <a:p>
            <a:r>
              <a:rPr lang="en-US" dirty="0">
                <a:solidFill>
                  <a:schemeClr val="tx1"/>
                </a:solidFill>
                <a:latin typeface="+mn-lt"/>
                <a:ea typeface="+mn-ea"/>
                <a:cs typeface="+mn-cs"/>
              </a:rPr>
              <a:t>While the film primarily attacks large multinational agricultural and food corporations, the less than accurate information and assumptions upon which the film is based negatively affect one’s perception of the food system including many modern farming practices. This is a dangerous result in a nation that boasts the gold standard for food safety and efficient food production. </a:t>
            </a:r>
          </a:p>
          <a:p>
            <a:r>
              <a:rPr lang="en-US" b="1" dirty="0"/>
              <a:t>Opinion.</a:t>
            </a:r>
            <a:r>
              <a:rPr lang="en-US" dirty="0"/>
              <a:t> A belief or judgment that rests on grounds insufficient to produce complete certainty. </a:t>
            </a:r>
          </a:p>
          <a:p>
            <a:r>
              <a:rPr lang="en-US" b="1" dirty="0"/>
              <a:t>Theory. </a:t>
            </a:r>
            <a:r>
              <a:rPr lang="en-US" dirty="0"/>
              <a:t>A hypothesis or belief.</a:t>
            </a:r>
          </a:p>
          <a:p>
            <a:r>
              <a:rPr lang="en-US" b="1" dirty="0"/>
              <a:t>Fact. </a:t>
            </a:r>
            <a:r>
              <a:rPr lang="en-US" dirty="0"/>
              <a:t>A thing that is indisputably the case.</a:t>
            </a:r>
          </a:p>
          <a:p>
            <a:pPr defTabSz="924916">
              <a:defRPr/>
            </a:pPr>
            <a:r>
              <a:rPr lang="en-US" b="1" dirty="0"/>
              <a:t>Claim</a:t>
            </a:r>
            <a:r>
              <a:rPr lang="en-US" dirty="0"/>
              <a:t>. An assertion of the truth of something, typically one that is disputed or in doubt</a:t>
            </a: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solidFill>
                  <a:schemeClr val="tx1"/>
                </a:solidFill>
                <a:latin typeface="+mn-lt"/>
                <a:ea typeface="+mn-ea"/>
                <a:cs typeface="+mn-cs"/>
              </a:rPr>
              <a:t>By adding “may contain GMOs”, etc will not provide any useful information to the consumer about nutrition or other dietary health facts. These labels </a:t>
            </a:r>
            <a:r>
              <a:rPr lang="en-US" dirty="0">
                <a:solidFill>
                  <a:schemeClr val="tx1"/>
                </a:solidFill>
                <a:latin typeface="+mn-lt"/>
                <a:ea typeface="+mn-ea"/>
                <a:cs typeface="+mn-cs"/>
                <a:hlinkClick r:id="rId3"/>
              </a:rPr>
              <a:t>are intended to disparage food made with GMO ingredients</a:t>
            </a:r>
            <a:r>
              <a:rPr lang="en-US" dirty="0">
                <a:solidFill>
                  <a:schemeClr val="tx1"/>
                </a:solidFill>
                <a:latin typeface="+mn-lt"/>
                <a:ea typeface="+mn-ea"/>
                <a:cs typeface="+mn-cs"/>
              </a:rPr>
              <a:t> and would harm local businesses. </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As written, these laws would allow only for an ambiguous “may contain” label, a callout that would serve as a warning to consumers about perceived safety and health risks where there are none.</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Other inconsistencies under these proposed laws: what is labeled in a grocery store will not have to be labeled if a restaurant used that same product, and they wouldn’t have to let you know whether or not the dish you ordered contains GMOs. Exceptions would be state by state as each law proposed have mandated different requirements- but these might include gum, meat, alcohol,</a:t>
            </a:r>
            <a:r>
              <a:rPr lang="en-US" baseline="0" dirty="0">
                <a:solidFill>
                  <a:schemeClr val="tx1"/>
                </a:solidFill>
                <a:latin typeface="+mn-lt"/>
                <a:ea typeface="+mn-ea"/>
                <a:cs typeface="+mn-cs"/>
              </a:rPr>
              <a:t> and </a:t>
            </a:r>
            <a:r>
              <a:rPr lang="en-US" dirty="0">
                <a:solidFill>
                  <a:schemeClr val="tx1"/>
                </a:solidFill>
                <a:latin typeface="+mn-lt"/>
                <a:ea typeface="+mn-ea"/>
                <a:cs typeface="+mn-cs"/>
              </a:rPr>
              <a:t>cheese.  And under Vermont’s current</a:t>
            </a:r>
            <a:r>
              <a:rPr lang="en-US" baseline="0" dirty="0">
                <a:solidFill>
                  <a:schemeClr val="tx1"/>
                </a:solidFill>
                <a:latin typeface="+mn-lt"/>
                <a:ea typeface="+mn-ea"/>
                <a:cs typeface="+mn-cs"/>
              </a:rPr>
              <a:t> labeling requirements,</a:t>
            </a:r>
            <a:r>
              <a:rPr lang="en-US" dirty="0">
                <a:solidFill>
                  <a:schemeClr val="tx1"/>
                </a:solidFill>
                <a:latin typeface="+mn-lt"/>
                <a:ea typeface="+mn-ea"/>
                <a:cs typeface="+mn-cs"/>
              </a:rPr>
              <a:t> a can of Spaghetti</a:t>
            </a:r>
            <a:r>
              <a:rPr lang="en-US" baseline="0" dirty="0">
                <a:solidFill>
                  <a:schemeClr val="tx1"/>
                </a:solidFill>
                <a:latin typeface="+mn-lt"/>
                <a:ea typeface="+mn-ea"/>
                <a:cs typeface="+mn-cs"/>
              </a:rPr>
              <a:t> O’s would require a label but Spaghetti O’s with meatballs would not be labeled.</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Additionally, these proposed laws include clauses increase the cost of food due to the need to reformulate products and segregate supply chains for specific states. Source:  https://gmoanswers.com/ask/why-are-there-so-many-food-companies-against-gmo-labeling-and-willing-pay-out-millions-and</a:t>
            </a:r>
          </a:p>
          <a:p>
            <a:pPr defTabSz="924916">
              <a:defRPr/>
            </a:pPr>
            <a:endParaRPr lang="en-US" dirty="0">
              <a:solidFill>
                <a:schemeClr val="tx1"/>
              </a:solidFill>
              <a:latin typeface="+mn-lt"/>
              <a:ea typeface="+mn-ea"/>
              <a:cs typeface="+mn-cs"/>
            </a:endParaRPr>
          </a:p>
          <a:p>
            <a:pPr defTabSz="924916">
              <a:defRPr/>
            </a:pPr>
            <a:endParaRPr lang="en-US" b="0"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a:t>
            </a:r>
            <a:r>
              <a:rPr lang="en-US" baseline="0" dirty="0"/>
              <a:t> it appears we are here to tell you all that was missing or incorrectly portrayed in the film, there were some very important messages that we can agree on…</a:t>
            </a:r>
          </a:p>
          <a:p>
            <a:endParaRPr lang="en-US" baseline="0" dirty="0"/>
          </a:p>
          <a:p>
            <a:r>
              <a:rPr lang="en-US" baseline="0" dirty="0"/>
              <a:t>This goes back to a </a:t>
            </a:r>
            <a:r>
              <a:rPr lang="en-US" baseline="0"/>
              <a:t>balanced conversation!</a:t>
            </a:r>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DBEA8-B327-416A-897B-0B735F3E3C7E}" type="slidenum">
              <a:rPr lang="en-US" smtClean="0"/>
              <a:pPr/>
              <a:t>23</a:t>
            </a:fld>
            <a:endParaRPr lang="en-US"/>
          </a:p>
        </p:txBody>
      </p:sp>
    </p:spTree>
    <p:extLst>
      <p:ext uri="{BB962C8B-B14F-4D97-AF65-F5344CB8AC3E}">
        <p14:creationId xmlns:p14="http://schemas.microsoft.com/office/powerpoint/2010/main" val="83701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dirty="0">
                <a:effectLst/>
                <a:latin typeface="Verdana" panose="020B0604030504040204" pitchFamily="34" charset="0"/>
              </a:rPr>
              <a:t>Everyone should have access to a balanced meal</a:t>
            </a:r>
            <a:r>
              <a:rPr lang="en-US" sz="1200" b="1" i="0" dirty="0">
                <a:effectLst/>
                <a:latin typeface="Verdana" panose="020B0604030504040204" pitchFamily="34" charset="0"/>
              </a:rPr>
              <a:t>​</a:t>
            </a:r>
          </a:p>
          <a:p>
            <a:pPr marL="0" lvl="0" indent="0">
              <a:buFont typeface="Arial" panose="020B0604020202020204" pitchFamily="34" charset="0"/>
              <a:buNone/>
            </a:pPr>
            <a:endParaRPr lang="en-US"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Experts agree that we will need to grow as much food in the next 50 years as we did in the past 10,000 years combined if we are to sustain our planet’s population.</a:t>
            </a:r>
          </a:p>
          <a:p>
            <a:pPr marL="171450" lvl="0" indent="-171450">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We need to double food production by 2050….a</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nd the need to grow food in a sustainable manner starts with a rapidly growing global population </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lvl="0" indent="-171450">
              <a:buFont typeface="Arial" panose="020B0604020202020204" pitchFamily="34" charset="0"/>
              <a:buChar char="•"/>
            </a:pPr>
            <a:endPar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There are 61 percent more people on the planet today than there were in 1980</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United Nations predicts another 35 percent growth in population between now and 2050</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1" i="0" dirty="0">
                <a:effectLst/>
                <a:latin typeface="Verdana" panose="020B0604030504040204" pitchFamily="34" charset="0"/>
              </a:rPr>
              <a:t>​</a:t>
            </a:r>
          </a:p>
          <a:p>
            <a:pPr rtl="0" fontAlgn="base"/>
            <a:endParaRPr lang="en-US" sz="1200" b="1"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Animal-based protein is a much larger portion of the global diet today than it was a few decades ago</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This growing demand requires grain to feed the animals that produce it</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Worldwide, the dietary percentage of protein in 1965 was 9%</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 2030, it’s expected to reach 14%</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 </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(Source: UN FAO Food Balance Sheet, World Health Organization “Global and regional food consumption patterns and trends”).</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endPar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 order to sustainably grow enough food for our growing world, we need to continue to find ways to help farmers use land more efficiently. </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We can’t simply create more farmland at the expense of natural habitat</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We must grow enough food from the same amount of land.</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 1960 there was one acre of farmland per person</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 2050 the amount of farmland per person will be less than 1/3 of an acre</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​…this is scary!</a:t>
            </a:r>
          </a:p>
          <a:p>
            <a:pPr rtl="0" fontAlgn="base"/>
            <a:endPar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It’s clear we need to continue to work together and develop new tools to help farmers use their land as efficiently as possible</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(SOURCE: The World Bank, Food and Agriculture Organization of the United Nations (FAO-STAT), Monsanto Internal Calculations)</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endPar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Creating solutions to overcome the challenges posed by a changing climate requires collaboration and a broad range of expertise – and we’re doing our part.</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endPar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We apply our knowledge through several practices today, like:</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Traditional plant breeding</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Biotechnology</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Crop Protection</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marL="171450" indent="-171450" rtl="0" fontAlgn="base">
              <a:buFont typeface="Arial" panose="020B0604020202020204" pitchFamily="34" charset="0"/>
              <a:buChar char="•"/>
            </a:pPr>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Precision Agriculture</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dirty="0">
                <a:effectLst/>
                <a:latin typeface="Verdana" panose="020B0604030504040204" pitchFamily="34" charset="0"/>
              </a:rPr>
              <a:t>​</a:t>
            </a:r>
            <a:endParaRPr lang="en-US" b="0" i="0" dirty="0">
              <a:effectLst/>
            </a:endParaRPr>
          </a:p>
          <a:p>
            <a:pPr lvl="0"/>
            <a:endParaRPr lang="en-US"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0"/>
            <a:endParaRPr lang="en-US"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0"/>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As the</a:t>
            </a:r>
            <a:r>
              <a:rPr lang="en-US" baseline="0" dirty="0">
                <a:solidFill>
                  <a:schemeClr val="tx2"/>
                </a:solidFill>
                <a:latin typeface="Verdana" panose="020B0604030504040204" pitchFamily="34" charset="0"/>
                <a:ea typeface="Verdana" panose="020B0604030504040204" pitchFamily="34" charset="0"/>
                <a:cs typeface="Verdana" panose="020B0604030504040204" pitchFamily="34" charset="0"/>
              </a:rPr>
              <a:t> population grows, we will need more schools, homes, etc and in developed countries this includes stores, restaurants, businesses, etc.  Cutting down rain forest is not an option, so we look to our broad range of solutions as tools to accomplish feeding the planet safe and nutritious food.</a:t>
            </a:r>
          </a:p>
          <a:p>
            <a:pPr lvl="0"/>
            <a:endParaRPr lang="en-US"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0" algn="l"/>
            <a:r>
              <a:rPr lang="en-US" sz="1600" b="1" dirty="0">
                <a:solidFill>
                  <a:schemeClr val="bg1"/>
                </a:solidFill>
              </a:rPr>
              <a:t>Changing Economies and Diets</a:t>
            </a:r>
          </a:p>
          <a:p>
            <a:pPr fontAlgn="base">
              <a:lnSpc>
                <a:spcPct val="92000"/>
              </a:lnSpc>
              <a:spcAft>
                <a:spcPts val="1214"/>
              </a:spcAft>
            </a:pPr>
            <a:r>
              <a:rPr lang="en-US" dirty="0">
                <a:solidFill>
                  <a:schemeClr val="bg1"/>
                </a:solidFill>
              </a:rPr>
              <a:t>A growing global middle class is choosing animal protein – meat, eggs, and dairy – as a larger part of their diet</a:t>
            </a:r>
            <a:endParaRPr lang="en-US" b="1" dirty="0">
              <a:solidFill>
                <a:schemeClr val="bg1"/>
              </a:solidFill>
            </a:endParaRPr>
          </a:p>
          <a:p>
            <a:pPr marL="180673" indent="-175399">
              <a:buFont typeface="Arial" panose="020B0604020202020204" pitchFamily="34" charset="0"/>
              <a:buChar char="•"/>
            </a:pPr>
            <a:r>
              <a:rPr lang="en-US" dirty="0"/>
              <a:t>Animal-based protein is a much larger portion of the global diet today than it was a few decades ago, and this growing demand requires grain to feed the animals that produce it.</a:t>
            </a:r>
          </a:p>
          <a:p>
            <a:pPr marL="180673" indent="-175399">
              <a:buFont typeface="Arial" panose="020B0604020202020204" pitchFamily="34" charset="0"/>
              <a:buChar char="•"/>
            </a:pPr>
            <a:endParaRPr lang="en-US" dirty="0"/>
          </a:p>
          <a:p>
            <a:pPr marL="180673" indent="-175399">
              <a:buFont typeface="Arial" panose="020B0604020202020204" pitchFamily="34" charset="0"/>
              <a:buChar char="•"/>
            </a:pPr>
            <a:r>
              <a:rPr lang="en-US" dirty="0"/>
              <a:t>Worldwide, the dietary percentage of protein in 1965 was 9%. In 2030, it’s expected to reach 14%. (Source: UN FAO Food Balance Sheet, World Health Organization “Global and regional food consumption patterns and trends”).</a:t>
            </a:r>
          </a:p>
          <a:p>
            <a:pPr marL="180673" indent="-175399">
              <a:buFont typeface="Arial" panose="020B0604020202020204" pitchFamily="34" charset="0"/>
              <a:buChar char="•"/>
            </a:pPr>
            <a:endParaRPr lang="en-US" dirty="0"/>
          </a:p>
          <a:p>
            <a:pPr marL="180673" indent="-175399"/>
            <a:r>
              <a:rPr lang="en-US" b="1" dirty="0"/>
              <a:t>Changing Climate</a:t>
            </a:r>
          </a:p>
          <a:p>
            <a:pPr marL="180673" indent="-175399">
              <a:buFont typeface="Arial" panose="020B0604020202020204" pitchFamily="34" charset="0"/>
              <a:buChar char="•"/>
            </a:pPr>
            <a:endParaRPr lang="en-US" dirty="0"/>
          </a:p>
          <a:p>
            <a:pPr>
              <a:buFont typeface="Arial" pitchFamily="34" charset="0"/>
              <a:buChar char="•"/>
            </a:pPr>
            <a:r>
              <a:rPr lang="en-US" dirty="0"/>
              <a:t>Our changing climate has created a more volatile environment for farming,</a:t>
            </a:r>
            <a:r>
              <a:rPr lang="en-US" baseline="0" dirty="0"/>
              <a:t> including </a:t>
            </a:r>
            <a:r>
              <a:rPr lang="en-US" dirty="0"/>
              <a:t>increased drought, insect populations and new</a:t>
            </a:r>
            <a:r>
              <a:rPr lang="en-US" baseline="0" dirty="0"/>
              <a:t> and renewed </a:t>
            </a:r>
            <a:r>
              <a:rPr lang="en-US" dirty="0"/>
              <a:t>disease threats, among others.</a:t>
            </a:r>
          </a:p>
          <a:p>
            <a:pPr>
              <a:buFont typeface="Arial" pitchFamily="34" charset="0"/>
              <a:buNone/>
            </a:pPr>
            <a:r>
              <a:rPr lang="en-US" dirty="0"/>
              <a:t>  </a:t>
            </a:r>
          </a:p>
          <a:p>
            <a:pPr lvl="0">
              <a:buFont typeface="Arial" pitchFamily="34" charset="0"/>
              <a:buChar char="•"/>
            </a:pPr>
            <a:r>
              <a:rPr lang="en-US" dirty="0"/>
              <a:t>Climate change is allowing farmers</a:t>
            </a:r>
            <a:r>
              <a:rPr lang="en-US" baseline="0" dirty="0"/>
              <a:t> to grow crops in areas where they’ve not historically been grown. We need to study these changes and apply our knowledge to enable more food production.</a:t>
            </a:r>
          </a:p>
          <a:p>
            <a:pPr marL="180673" indent="-175399">
              <a:buFont typeface="Arial" panose="020B0604020202020204" pitchFamily="34" charset="0"/>
              <a:buChar char="•"/>
            </a:pPr>
            <a:endParaRPr lang="en-US" dirty="0"/>
          </a:p>
          <a:p>
            <a:pPr lvl="0"/>
            <a:endParaRPr lang="en-US"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lvl="0">
              <a:buFont typeface="Arial" pitchFamily="34" charset="0"/>
              <a:buChar char="•"/>
            </a:pPr>
            <a:r>
              <a:rPr lang="en-US" dirty="0"/>
              <a:t>We</a:t>
            </a:r>
            <a:r>
              <a:rPr lang="en-US" baseline="0" dirty="0"/>
              <a:t> are working to leverage all of the tools in the toolbox to meet our mission of producing safe and affordable food. </a:t>
            </a:r>
          </a:p>
          <a:p>
            <a:pPr lvl="0">
              <a:buFont typeface="Arial" pitchFamily="34" charset="0"/>
              <a:buChar char="•"/>
            </a:pPr>
            <a:endParaRPr lang="en-US" baseline="0" dirty="0"/>
          </a:p>
          <a:p>
            <a:pPr defTabSz="907620">
              <a:buFont typeface="Arial" pitchFamily="34" charset="0"/>
              <a:buChar char="•"/>
              <a:defRPr/>
            </a:pPr>
            <a:r>
              <a:rPr lang="en-US" baseline="0" dirty="0"/>
              <a:t>Our products today include benefits from breeding, biotechnology and crop protection advances.  These areas are not independent … they work together to maximize efficiency, effectiveness and sustainability.</a:t>
            </a:r>
          </a:p>
          <a:p>
            <a:pPr defTabSz="907620">
              <a:buFont typeface="Arial" pitchFamily="34" charset="0"/>
              <a:buChar char="•"/>
              <a:defRPr/>
            </a:pPr>
            <a:endParaRPr lang="en-US" dirty="0"/>
          </a:p>
          <a:p>
            <a:pPr lvl="0">
              <a:buFont typeface="Arial" pitchFamily="34" charset="0"/>
              <a:buChar char="•"/>
            </a:pPr>
            <a:r>
              <a:rPr lang="en-US" baseline="0" dirty="0"/>
              <a:t>There are lots of exciting new areas and ideas in agriculture and there’s a real opportunity to combine these innovations to make a big difference. And as we build out these platforms, we continue to find new ways for each of these areas of innovation to work together to multiply their effectiveness.  </a:t>
            </a:r>
            <a:endParaRPr lang="en-US" dirty="0"/>
          </a:p>
          <a:p>
            <a:pPr lvl="0">
              <a:buFont typeface="Arial" pitchFamily="34" charset="0"/>
              <a:buNone/>
            </a:pPr>
            <a:endParaRPr lang="en-US" dirty="0"/>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Breeding has been ongoing since the dawn of agriculture. As our understanding of the genome has evolved, we’ve improved our efficiency and accuracy in breeding.</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rtl="0" fontAlgn="base"/>
            <a:r>
              <a:rPr lang="en-US" sz="1200" b="0" i="0" u="none" strike="noStrike"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Most plant species have benefited greatly from agricultural breeding, and a good number of the fruits, vegetables and grains we enjoy today did not exist in their current state prior to selective breeding. </a:t>
            </a:r>
            <a:r>
              <a:rPr lang="en-US" sz="1200" b="0" i="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p>
            <a:pPr lvl="0">
              <a:buFont typeface="Arial" pitchFamily="34" charset="0"/>
              <a:buNone/>
            </a:pPr>
            <a:endParaRPr lang="en-US" dirty="0"/>
          </a:p>
        </p:txBody>
      </p:sp>
    </p:spTree>
    <p:extLst>
      <p:ext uri="{BB962C8B-B14F-4D97-AF65-F5344CB8AC3E}">
        <p14:creationId xmlns:p14="http://schemas.microsoft.com/office/powerpoint/2010/main" val="2163561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Biotechnology has enabled</a:t>
            </a:r>
            <a:r>
              <a:rPr lang="en-US" baseline="0" dirty="0"/>
              <a:t> us to dramatically increase production of food and fiber since their introduction in 1996. We’re realizing production of hundreds of metric tons beyond what would be possible with conventional crops. This increase of production helps to reduce the cost of clothing and make a balanced meal more accessible. </a:t>
            </a:r>
          </a:p>
          <a:p>
            <a:endParaRPr lang="en-US" baseline="0" dirty="0"/>
          </a:p>
          <a:p>
            <a:r>
              <a:rPr lang="en-US" baseline="0" dirty="0"/>
              <a:t>It’s important to note that these gains are being realized by farmers small and large.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t>*Please note, these values change annually</a:t>
            </a:r>
            <a:r>
              <a:rPr lang="en-US" spc="-20" baseline="0" dirty="0"/>
              <a:t> as the ISAAA report and PGEconomics report is released.</a:t>
            </a:r>
            <a:endParaRPr lang="en-US" spc="-2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F2AAA86F-FAA6-4EAD-93AD-1B105C76738A}"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economic benefits of GMOs are powerful, with almost $168 billion generated by increased production and efficiency enabled by GMO innovations.</a:t>
            </a:r>
          </a:p>
          <a:p>
            <a:endParaRPr lang="en-US" baseline="0" dirty="0"/>
          </a:p>
          <a:p>
            <a:r>
              <a:rPr lang="en-US" baseline="0" dirty="0"/>
              <a:t>It’s important again to note that GMOs benefit all farmers. The vast majority of farmers who plant GMO seeds are small farmers in the developing world, and they are seeing important benefits in production and efficiency. It’s a common misperception that GMOs and “big agriculture” go hand in hand. In fact, GMOs are equal-opportunity advances. Farmers of all sizes are realizing these benefits.</a:t>
            </a:r>
            <a:endParaRPr lang="en-US" dirty="0"/>
          </a:p>
        </p:txBody>
      </p:sp>
      <p:sp>
        <p:nvSpPr>
          <p:cNvPr id="4" name="Slide Number Placeholder 3"/>
          <p:cNvSpPr>
            <a:spLocks noGrp="1"/>
          </p:cNvSpPr>
          <p:nvPr>
            <p:ph type="sldNum" sz="quarter" idx="10"/>
          </p:nvPr>
        </p:nvSpPr>
        <p:spPr/>
        <p:txBody>
          <a:bodyPr/>
          <a:lstStyle/>
          <a:p>
            <a:fld id="{E11192D5-F0DD-4F17-9182-A0338E1A24EE}" type="slidenum">
              <a:rPr lang="en-US" smtClean="0"/>
              <a:pPr/>
              <a:t>27</a:t>
            </a:fld>
            <a:endParaRPr lang="en-US"/>
          </a:p>
        </p:txBody>
      </p:sp>
    </p:spTree>
    <p:extLst>
      <p:ext uri="{BB962C8B-B14F-4D97-AF65-F5344CB8AC3E}">
        <p14:creationId xmlns:p14="http://schemas.microsoft.com/office/powerpoint/2010/main" val="204286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72">
              <a:defRPr/>
            </a:pPr>
            <a:r>
              <a:rPr lang="en-US" dirty="0"/>
              <a:t>The environmental</a:t>
            </a:r>
            <a:r>
              <a:rPr lang="en-US" baseline="0" dirty="0"/>
              <a:t> benefits of biotechnology are notable:</a:t>
            </a:r>
          </a:p>
          <a:p>
            <a:endParaRPr lang="en-US" dirty="0"/>
          </a:p>
          <a:p>
            <a:pPr defTabSz="924916">
              <a:defRPr/>
            </a:pPr>
            <a:r>
              <a:rPr lang="en-US" b="1" dirty="0"/>
              <a:t>The environmental</a:t>
            </a:r>
            <a:r>
              <a:rPr lang="en-US" b="1" baseline="0" dirty="0"/>
              <a:t> benefits </a:t>
            </a:r>
            <a:r>
              <a:rPr lang="en-US" baseline="0" dirty="0"/>
              <a:t>of biotechnology are notable. Through biotech traits, we’ve seen substantial reduction in use of pesticides, more specifically this reduction is equal to the total amount of pesticide active ingredient applied to arable crops in the EU 28 for two crop years. As a result, t</a:t>
            </a:r>
            <a:r>
              <a:rPr lang="en-US" spc="-20" dirty="0"/>
              <a:t>he reduction in pesticides from 1996 to 2014 was estimated at </a:t>
            </a:r>
            <a:r>
              <a:rPr lang="en-US" b="1" spc="-20" dirty="0">
                <a:solidFill>
                  <a:srgbClr val="494949"/>
                </a:solidFill>
              </a:rPr>
              <a:t>619 million kilograms</a:t>
            </a:r>
            <a:r>
              <a:rPr lang="en-US" spc="-20" dirty="0">
                <a:solidFill>
                  <a:srgbClr val="494949"/>
                </a:solidFill>
              </a:rPr>
              <a:t> .</a:t>
            </a:r>
          </a:p>
          <a:p>
            <a:pPr defTabSz="924916">
              <a:defRPr/>
            </a:pPr>
            <a:endParaRPr lang="en-US" dirty="0"/>
          </a:p>
          <a:p>
            <a:r>
              <a:rPr lang="en-US" baseline="0" dirty="0"/>
              <a:t>We’ve seen reduced CO</a:t>
            </a:r>
            <a:r>
              <a:rPr lang="en-US" baseline="-25000" dirty="0"/>
              <a:t>2</a:t>
            </a:r>
            <a:r>
              <a:rPr lang="en-US" baseline="0" dirty="0"/>
              <a:t> emissions from farm operations, to the equivalent of removing more than ~</a:t>
            </a:r>
            <a:r>
              <a:rPr lang="en-US" b="1" baseline="0" dirty="0"/>
              <a:t>12 million cars from the road for an entire year</a:t>
            </a:r>
            <a:r>
              <a:rPr lang="en-US" baseline="0" dirty="0"/>
              <a:t>. And we’ve been able to produce more food from less land, preserving more of our natural habitat around the world.</a:t>
            </a:r>
          </a:p>
          <a:p>
            <a:endParaRPr lang="en-US" baseline="0" dirty="0"/>
          </a:p>
          <a:p>
            <a:r>
              <a:rPr lang="en-US" spc="-20" dirty="0"/>
              <a:t>Without biotech, it would take an additional </a:t>
            </a:r>
            <a:r>
              <a:rPr lang="en-US" b="1" spc="-20" dirty="0"/>
              <a:t>48.1 million acres </a:t>
            </a:r>
            <a:r>
              <a:rPr lang="en-US" spc="-20" dirty="0"/>
              <a:t>to produce the same amount of food produced in 2015.</a:t>
            </a:r>
          </a:p>
          <a:p>
            <a:endParaRPr lang="en-US" spc="-20" dirty="0"/>
          </a:p>
          <a:p>
            <a:r>
              <a:rPr lang="en-US" spc="-20" dirty="0"/>
              <a:t>*Please note, these values change annually</a:t>
            </a:r>
            <a:r>
              <a:rPr lang="en-US" spc="-20" baseline="0" dirty="0"/>
              <a:t> as the ISAAA report and PGEconomics report is released.</a:t>
            </a:r>
            <a:endParaRPr lang="en-US" spc="-2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11192D5-F0DD-4F17-9182-A0338E1A24EE}" type="slidenum">
              <a:rPr lang="en-US" smtClean="0"/>
              <a:pPr/>
              <a:t>28</a:t>
            </a:fld>
            <a:endParaRPr lang="en-US"/>
          </a:p>
        </p:txBody>
      </p:sp>
    </p:spTree>
    <p:extLst>
      <p:ext uri="{BB962C8B-B14F-4D97-AF65-F5344CB8AC3E}">
        <p14:creationId xmlns:p14="http://schemas.microsoft.com/office/powerpoint/2010/main" val="2042864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really appreciate the opportunity to provide this background to you today. With</a:t>
            </a:r>
            <a:r>
              <a:rPr lang="en-US" baseline="0" dirty="0"/>
              <a:t> the volume of evidence that we’ve seen regarding GMO safety and benefits, it’s fair to ask how we ended up with so many questions and concerns over the past few years.  </a:t>
            </a:r>
          </a:p>
          <a:p>
            <a:endParaRPr lang="en-US" baseline="0" dirty="0"/>
          </a:p>
          <a:p>
            <a:r>
              <a:rPr lang="en-US" baseline="0" dirty="0"/>
              <a:t>There are a variety of reasons for that. One of them is that Monsanto and others who are focused on innovation in agriculture didn’t do as good of a job as we needed to in explaining what we were doing. We’re working hard to fix that, to provide more information and answer questions from consumers. This talk is an important part of those efforts.</a:t>
            </a:r>
          </a:p>
          <a:p>
            <a:endParaRPr lang="en-US" baseline="0" dirty="0"/>
          </a:p>
          <a:p>
            <a:r>
              <a:rPr lang="en-US" baseline="0" dirty="0"/>
              <a:t>I encourage you to visit GMO Answers, an industry resource that provides more detailed information on GMO benefits and safety. You can allow follow Monsanto on a variety of social media platforms. Feel free to join this important discussion!</a:t>
            </a:r>
            <a:endParaRPr lang="en-US" dirty="0"/>
          </a:p>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29</a:t>
            </a:fld>
            <a:endParaRPr lang="en-US"/>
          </a:p>
        </p:txBody>
      </p:sp>
    </p:spTree>
    <p:extLst>
      <p:ext uri="{BB962C8B-B14F-4D97-AF65-F5344CB8AC3E}">
        <p14:creationId xmlns:p14="http://schemas.microsoft.com/office/powerpoint/2010/main" val="3265545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endParaRPr lang="en-US" dirty="0"/>
          </a:p>
          <a:p>
            <a:r>
              <a:rPr lang="en-US" dirty="0"/>
              <a:t>Some other facts about the case:</a:t>
            </a:r>
          </a:p>
          <a:p>
            <a:pPr>
              <a:buFont typeface="Arial" pitchFamily="34" charset="0"/>
              <a:buChar char="•"/>
            </a:pPr>
            <a:r>
              <a:rPr lang="en-US" dirty="0"/>
              <a:t>Mr. Parr had historically received clear communication about the patent law around Roundup Ready soybeans and knowingly disregarded this information </a:t>
            </a:r>
            <a:r>
              <a:rPr lang="en-US" b="1" dirty="0"/>
              <a:t>by confusing farmers about the law regarding patents</a:t>
            </a:r>
            <a:r>
              <a:rPr lang="en-US" dirty="0"/>
              <a:t>. </a:t>
            </a:r>
          </a:p>
          <a:p>
            <a:pPr>
              <a:buFont typeface="Arial" pitchFamily="34" charset="0"/>
              <a:buChar char="•"/>
            </a:pPr>
            <a:r>
              <a:rPr lang="en-US" dirty="0"/>
              <a:t>Affidavits from local farmers allege Mr. Parr misled customers into breaking patent law by convincing them to save patented seed so he could clean their patented seed and profit from that activity. </a:t>
            </a:r>
          </a:p>
          <a:p>
            <a:pPr>
              <a:buFont typeface="Arial" pitchFamily="34" charset="0"/>
              <a:buChar char="•"/>
            </a:pPr>
            <a:r>
              <a:rPr lang="en-US" dirty="0"/>
              <a:t>The </a:t>
            </a:r>
            <a:r>
              <a:rPr lang="en-US" dirty="0">
                <a:hlinkClick r:id="rId3"/>
              </a:rPr>
              <a:t>injunction</a:t>
            </a:r>
            <a:r>
              <a:rPr lang="en-US" dirty="0"/>
              <a:t> also makes clear Mr. Parr will honor the terms of the agreement and stop cleaning patented seeds. </a:t>
            </a:r>
          </a:p>
          <a:p>
            <a:pPr defTabSz="924916">
              <a:buFont typeface="Arial" pitchFamily="34" charset="0"/>
              <a:buChar char="•"/>
              <a:defRPr/>
            </a:pPr>
            <a:r>
              <a:rPr lang="en-US" dirty="0">
                <a:solidFill>
                  <a:sysClr val="windowText" lastClr="000000"/>
                </a:solidFill>
              </a:rPr>
              <a:t>His seed cleaning business was not affected</a:t>
            </a:r>
            <a:r>
              <a:rPr lang="en-US" baseline="0" dirty="0">
                <a:solidFill>
                  <a:sysClr val="windowText" lastClr="000000"/>
                </a:solidFill>
              </a:rPr>
              <a:t> and</a:t>
            </a:r>
            <a:r>
              <a:rPr lang="en-US" dirty="0">
                <a:solidFill>
                  <a:sysClr val="windowText" lastClr="000000"/>
                </a:solidFill>
              </a:rPr>
              <a:t> his business</a:t>
            </a:r>
            <a:r>
              <a:rPr lang="en-US" baseline="0" dirty="0">
                <a:solidFill>
                  <a:sysClr val="windowText" lastClr="000000"/>
                </a:solidFill>
              </a:rPr>
              <a:t> is</a:t>
            </a:r>
            <a:r>
              <a:rPr lang="en-US" dirty="0">
                <a:solidFill>
                  <a:sysClr val="windowText" lastClr="000000"/>
                </a:solidFill>
              </a:rPr>
              <a:t> able to continue to clean conventional soybeans, wheat and other seed.</a:t>
            </a:r>
          </a:p>
          <a:p>
            <a:pPr defTabSz="924916">
              <a:buFont typeface="Arial" pitchFamily="34" charset="0"/>
              <a:buChar char="•"/>
              <a:defRPr/>
            </a:pPr>
            <a:endParaRPr lang="en-US" dirty="0">
              <a:solidFill>
                <a:sysClr val="windowText" lastClr="000000"/>
              </a:solidFill>
            </a:endParaRPr>
          </a:p>
          <a:p>
            <a:pPr defTabSz="924916">
              <a:defRPr/>
            </a:pPr>
            <a:r>
              <a:rPr lang="en-US" dirty="0">
                <a:solidFill>
                  <a:sysClr val="windowText" lastClr="000000"/>
                </a:solidFill>
              </a:rPr>
              <a:t>http://www.monsanto.com/food-inc/pages/seed-saving-and-legal-activities.aspx</a:t>
            </a:r>
          </a:p>
          <a:p>
            <a:pPr defTabSz="924916">
              <a:defRPr/>
            </a:pPr>
            <a:r>
              <a:rPr lang="en-US" dirty="0">
                <a:solidFill>
                  <a:sysClr val="windowText" lastClr="000000"/>
                </a:solidFill>
              </a:rPr>
              <a:t>http://www.monsanto.com/food-inc/pages/faqs.aspx#q4</a:t>
            </a:r>
          </a:p>
          <a:p>
            <a:pPr defTabSz="924916">
              <a:defRPr/>
            </a:pPr>
            <a:r>
              <a:rPr lang="en-US" u="sng" dirty="0">
                <a:solidFill>
                  <a:schemeClr val="tx1"/>
                </a:solidFill>
                <a:latin typeface="+mn-lt"/>
                <a:ea typeface="+mn-ea"/>
                <a:cs typeface="+mn-cs"/>
                <a:hlinkClick r:id="rId4"/>
              </a:rPr>
              <a:t>http://www.monsanto.com/newsviews/pages/moe-parr.aspx</a:t>
            </a:r>
            <a:endParaRPr lang="en-US" dirty="0">
              <a:solidFill>
                <a:sysClr val="windowText" lastClr="000000"/>
              </a:solidFill>
            </a:endParaRP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4916">
              <a:defRPr/>
            </a:pPr>
            <a:endParaRPr lang="en-US" dirty="0"/>
          </a:p>
          <a:p>
            <a:pPr defTabSz="924916">
              <a:defRPr/>
            </a:pPr>
            <a:r>
              <a:rPr lang="en-US" dirty="0">
                <a:solidFill>
                  <a:srgbClr val="FF0000"/>
                </a:solidFill>
              </a:rPr>
              <a:t>Presenter preference- should</a:t>
            </a:r>
            <a:r>
              <a:rPr lang="en-US" baseline="0" dirty="0">
                <a:solidFill>
                  <a:srgbClr val="FF0000"/>
                </a:solidFill>
              </a:rPr>
              <a:t> this be a back up slide?</a:t>
            </a:r>
            <a:endParaRPr lang="en-US" dirty="0">
              <a:solidFill>
                <a:srgbClr val="FF0000"/>
              </a:solidFill>
            </a:endParaRPr>
          </a:p>
          <a:p>
            <a:endParaRPr lang="en-US" dirty="0"/>
          </a:p>
          <a:p>
            <a:r>
              <a:rPr lang="en-US" dirty="0"/>
              <a:t>Some other facts about the case:</a:t>
            </a:r>
          </a:p>
          <a:p>
            <a:endParaRPr lang="en-US" dirty="0"/>
          </a:p>
          <a:p>
            <a:r>
              <a:rPr lang="en-US" dirty="0"/>
              <a:t>Unfortunately, Monsanto cannot speak on the case involving Troy Roush. Monsanto and the </a:t>
            </a:r>
            <a:r>
              <a:rPr lang="en-US" dirty="0" err="1"/>
              <a:t>Roushes</a:t>
            </a:r>
            <a:r>
              <a:rPr lang="en-US" dirty="0"/>
              <a:t> concluded their litigation in 2002 with a confidential settlement agreement. Both parties mutually agreed as part of the settlement that they would not disclose the terms of the settlement or discuss the litigation</a:t>
            </a:r>
            <a:r>
              <a:rPr lang="en-US" baseline="0" dirty="0"/>
              <a:t>.</a:t>
            </a:r>
          </a:p>
          <a:p>
            <a:endParaRPr lang="en-US" baseline="0" dirty="0"/>
          </a:p>
          <a:p>
            <a:r>
              <a:rPr lang="en-US" dirty="0"/>
              <a:t>Mr. Roush has made comments that fall outside of the scope of the lawsuit which we can address:</a:t>
            </a:r>
          </a:p>
          <a:p>
            <a:pPr>
              <a:buFont typeface="Arial" pitchFamily="34" charset="0"/>
              <a:buChar char="•"/>
            </a:pPr>
            <a:r>
              <a:rPr lang="en-US" dirty="0"/>
              <a:t>the introduction of patented seeds have pitted farmer against farmer and torn apart rural communities</a:t>
            </a:r>
          </a:p>
          <a:p>
            <a:pPr>
              <a:buFont typeface="Arial" pitchFamily="34" charset="0"/>
              <a:buChar char="•"/>
            </a:pPr>
            <a:r>
              <a:rPr lang="en-US" dirty="0"/>
              <a:t>Patent infringement has been a contentious issue in some communities where it has occurred</a:t>
            </a:r>
          </a:p>
          <a:p>
            <a:pPr>
              <a:buFont typeface="Arial" pitchFamily="34" charset="0"/>
              <a:buChar char="•"/>
            </a:pPr>
            <a:r>
              <a:rPr lang="en-US" dirty="0"/>
              <a:t>Monsanto is frequently made aware of saved seed cases by other farmers who contact our customer service line with this information. </a:t>
            </a:r>
            <a:r>
              <a:rPr lang="en-US" b="1" dirty="0"/>
              <a:t>They do so because they feel it is unfair that they are being put at a competitive disadvantage by their neighbors who do not follow the law and legal agreements as they do.</a:t>
            </a:r>
          </a:p>
          <a:p>
            <a:pPr>
              <a:buFont typeface="Arial" pitchFamily="34" charset="0"/>
              <a:buChar char="•"/>
            </a:pPr>
            <a:endParaRPr lang="en-US" b="1" dirty="0"/>
          </a:p>
          <a:p>
            <a:pPr>
              <a:buFont typeface="Arial" pitchFamily="34" charset="0"/>
              <a:buNone/>
            </a:pPr>
            <a:r>
              <a:rPr lang="en-US" b="0" dirty="0"/>
              <a:t>http://www.monsanto.com/food-inc/pages/seed-saving-and-legal-activities.aspx</a:t>
            </a:r>
          </a:p>
        </p:txBody>
      </p:sp>
      <p:sp>
        <p:nvSpPr>
          <p:cNvPr id="4" name="Slide Number Placeholder 3"/>
          <p:cNvSpPr>
            <a:spLocks noGrp="1"/>
          </p:cNvSpPr>
          <p:nvPr>
            <p:ph type="sldNum" sz="quarter" idx="10"/>
          </p:nvPr>
        </p:nvSpPr>
        <p:spPr/>
        <p:txBody>
          <a:bodyPr/>
          <a:lstStyle/>
          <a:p>
            <a:fld id="{8BC9786E-EAD9-430C-9079-D78697AB5FCF}"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a:t>Presenter preference- should</a:t>
            </a:r>
            <a:r>
              <a:rPr lang="en-US" baseline="0" dirty="0"/>
              <a:t> this be a back up slide?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http://www.monsanto.com/food-inc/pages/seed-saving-and-legal-activities.aspx</a:t>
            </a: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endParaRPr lang="en-US" dirty="0"/>
          </a:p>
          <a:p>
            <a:pPr defTabSz="924916">
              <a:defRPr/>
            </a:pPr>
            <a:r>
              <a:rPr lang="en-US" dirty="0"/>
              <a:t>Presenter preference- should</a:t>
            </a:r>
            <a:r>
              <a:rPr lang="en-US" baseline="0" dirty="0"/>
              <a:t> this be a back up slide?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http://www.monsanto.com/food-inc/pages/seed-saving-and-legal-activities.aspx</a:t>
            </a: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r>
              <a:rPr lang="en-US" dirty="0"/>
              <a:t> 1</a:t>
            </a:r>
            <a:r>
              <a:rPr lang="en-US" baseline="30000" dirty="0"/>
              <a:t>st</a:t>
            </a:r>
            <a:r>
              <a:rPr lang="en-US" dirty="0"/>
              <a:t> point- this</a:t>
            </a:r>
            <a:r>
              <a:rPr lang="en-US" baseline="0" dirty="0"/>
              <a:t> is a tactic unfortunately used to create mistrust among the public and science-based technologies by sending the message that there is not a scientific consensus on GMOs AND that this consensus can be bought.</a:t>
            </a:r>
            <a:r>
              <a:rPr lang="en-US" dirty="0"/>
              <a:t>   </a:t>
            </a:r>
          </a:p>
          <a:p>
            <a:pPr marL="231229" indent="-231229"/>
            <a:endParaRPr lang="en-US" dirty="0"/>
          </a:p>
          <a:p>
            <a:pPr marL="231229" indent="-231229"/>
            <a:r>
              <a:rPr lang="en-US" dirty="0"/>
              <a:t>2</a:t>
            </a:r>
            <a:r>
              <a:rPr lang="en-US" baseline="30000" dirty="0"/>
              <a:t>nd</a:t>
            </a:r>
            <a:r>
              <a:rPr lang="en-US" dirty="0"/>
              <a:t> point- instead of denying the science, the cigarette industry managed an</a:t>
            </a:r>
            <a:r>
              <a:rPr lang="en-US" baseline="0" dirty="0"/>
              <a:t> excellent</a:t>
            </a:r>
            <a:r>
              <a:rPr lang="en-US" dirty="0"/>
              <a:t> PR marketing portfolio and began encouraging</a:t>
            </a:r>
            <a:r>
              <a:rPr lang="en-US" baseline="0" dirty="0"/>
              <a:t> scientific skepticism….Seems eerily similar to the Organic Industry in this way. Anti-GMO campaigns use highly effective advertising content to create skepticism in the public that these products, or the technology doesn’t even have a scientific consensus- so how can we know these are safe.  This is not true however.</a:t>
            </a:r>
          </a:p>
          <a:p>
            <a:pPr marL="231229" indent="-231229"/>
            <a:endParaRPr lang="en-US" baseline="0" dirty="0"/>
          </a:p>
          <a:p>
            <a:pPr marL="231229" indent="-231229"/>
            <a:r>
              <a:rPr lang="en-US" baseline="0" dirty="0"/>
              <a:t>3</a:t>
            </a:r>
            <a:r>
              <a:rPr lang="en-US" baseline="30000" dirty="0"/>
              <a:t>rd</a:t>
            </a:r>
            <a:r>
              <a:rPr lang="en-US" baseline="0" dirty="0"/>
              <a:t> point- There is a loud minority and even a small group of “scientists” provide the appearance of balance.</a:t>
            </a:r>
          </a:p>
          <a:p>
            <a:pPr marL="231229" indent="-231229"/>
            <a:endParaRPr lang="en-US" baseline="0" dirty="0"/>
          </a:p>
          <a:p>
            <a:pPr marL="231229" indent="-231229"/>
            <a:r>
              <a:rPr lang="en-US" baseline="0" dirty="0"/>
              <a:t>Sources:  https://docs.google.com/document/d/1GcO5iXcFuuN7AsJoheStj40I20PFY1ID_R8tfgglfz8/edit?pli=1; http://www.crediblehulk.org/index.php/2015/05/14/blowing-smoke-annihilating-the-fallacious-comparison-of-modern-biotech-scientists-to-tobacco-company-lobbyists/ </a:t>
            </a:r>
          </a:p>
          <a:p>
            <a:pPr marL="231229" indent="-231229"/>
            <a:endParaRPr lang="en-US" dirty="0"/>
          </a:p>
          <a:p>
            <a:pPr marL="231229" indent="-231229"/>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Due</a:t>
            </a:r>
            <a:r>
              <a:rPr lang="en-US" baseline="0" dirty="0"/>
              <a:t> to the rigorous Regulatory processes and safety testing, Biotech crop safety is Overwhelmingly endorsed by:</a:t>
            </a:r>
            <a:endParaRPr lang="en-US" dirty="0"/>
          </a:p>
          <a:p>
            <a:endParaRPr lang="en-US" dirty="0"/>
          </a:p>
          <a:p>
            <a:r>
              <a:rPr lang="en-US" b="1" dirty="0"/>
              <a:t>Health Authorities</a:t>
            </a:r>
            <a:r>
              <a:rPr lang="en-US" b="0" dirty="0"/>
              <a:t>-</a:t>
            </a:r>
            <a:r>
              <a:rPr lang="en-US" dirty="0"/>
              <a:t>  WHO, American Medical Assoc, Health Canada, British</a:t>
            </a:r>
            <a:r>
              <a:rPr lang="en-US" baseline="0" dirty="0"/>
              <a:t> Medical Association</a:t>
            </a:r>
          </a:p>
          <a:p>
            <a:endParaRPr lang="en-US" baseline="0" dirty="0"/>
          </a:p>
          <a:p>
            <a:r>
              <a:rPr lang="en-US" b="1" baseline="0" dirty="0"/>
              <a:t>Scientific Experts- </a:t>
            </a:r>
            <a:r>
              <a:rPr lang="en-US" baseline="0" dirty="0"/>
              <a:t>American Association for the Advancement of Science, European Academies Science Advisory Council, National Academies of Science of MANY countries</a:t>
            </a:r>
          </a:p>
          <a:p>
            <a:endParaRPr lang="en-US" baseline="0" dirty="0"/>
          </a:p>
          <a:p>
            <a:r>
              <a:rPr lang="en-US" b="1" baseline="0" dirty="0"/>
              <a:t>Government Organizations around the globe- </a:t>
            </a:r>
            <a:r>
              <a:rPr lang="en-US" baseline="0" dirty="0"/>
              <a:t>European Commission, Food Standards Australia New Zealand, French Food Safety Agency, Philippines Food and Drug Administration</a:t>
            </a:r>
          </a:p>
          <a:p>
            <a:endParaRPr lang="en-US" baseline="0" dirty="0"/>
          </a:p>
          <a:p>
            <a:r>
              <a:rPr lang="en-US" baseline="0" dirty="0">
                <a:solidFill>
                  <a:srgbClr val="FF0000"/>
                </a:solidFill>
              </a:rPr>
              <a:t>1000+ Peer-Reviewed Studies over the past 30 years (and still continue)/ Nearly 20 yrs of biotech in the food supply/ over 3 Trillion means and snacks consumed containing biotech ingredients and “0” Food safety or health issues.</a:t>
            </a:r>
          </a:p>
          <a:p>
            <a:endParaRPr lang="en-US" baseline="0" dirty="0">
              <a:solidFill>
                <a:srgbClr val="FF0000"/>
              </a:solidFill>
            </a:endParaRPr>
          </a:p>
          <a:p>
            <a:r>
              <a:rPr lang="en-US" b="1" baseline="0" dirty="0">
                <a:solidFill>
                  <a:srgbClr val="FF0000"/>
                </a:solidFill>
              </a:rPr>
              <a:t>AND if this isn’t enough, add to this that 100 Billion animals have eaten GMOs for over 18 years and guess what happened?  Nothing</a:t>
            </a:r>
            <a:r>
              <a:rPr lang="en-US" baseline="0" dirty="0">
                <a:solidFill>
                  <a:srgbClr val="FF0000"/>
                </a:solidFill>
              </a:rPr>
              <a:t>, no unusual trends in health, no impact on animal health (source:  Alison Van </a:t>
            </a:r>
            <a:r>
              <a:rPr lang="en-US" baseline="0" dirty="0" err="1">
                <a:solidFill>
                  <a:srgbClr val="FF0000"/>
                </a:solidFill>
              </a:rPr>
              <a:t>Eenennaam</a:t>
            </a:r>
            <a:r>
              <a:rPr lang="en-US" baseline="0" dirty="0">
                <a:solidFill>
                  <a:srgbClr val="FF0000"/>
                </a:solidFill>
              </a:rPr>
              <a:t> published a comprehensive study using 29 years of livestock productivity and health data from before and after the introduction of GE animal feed).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D8DBEA8-B327-416A-897B-0B735F3E3C7E}"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44" indent="-171444">
              <a:buFont typeface="Arial" panose="020B0604020202020204" pitchFamily="34" charset="0"/>
              <a:buChar char="•"/>
            </a:pPr>
            <a:r>
              <a:rPr lang="en-US" dirty="0"/>
              <a:t>Plants and crops with GM traits have been tested more than any other crops—with no credible evidence of harm to humans or animals.</a:t>
            </a:r>
          </a:p>
          <a:p>
            <a:pPr marL="171444" indent="-171444">
              <a:buFont typeface="Arial" panose="020B0604020202020204" pitchFamily="34" charset="0"/>
              <a:buChar char="•"/>
            </a:pPr>
            <a:endParaRPr lang="en-US" dirty="0"/>
          </a:p>
          <a:p>
            <a:pPr marL="171444" indent="-171444">
              <a:buFont typeface="Arial" panose="020B0604020202020204" pitchFamily="34" charset="0"/>
              <a:buChar char="•"/>
            </a:pPr>
            <a:r>
              <a:rPr lang="en-US" dirty="0"/>
              <a:t>Independent scientists and the companies that develop biotech crops conduct tests for food, feed and environmental safety. Scientists at regulatory agencies review this data and are responsible for regulating the crops.</a:t>
            </a:r>
          </a:p>
          <a:p>
            <a:pPr marL="171444" indent="-171444">
              <a:buFont typeface="Arial" panose="020B0604020202020204" pitchFamily="34" charset="0"/>
              <a:buChar char="•"/>
            </a:pPr>
            <a:endParaRPr lang="en-US" dirty="0"/>
          </a:p>
          <a:p>
            <a:pPr marL="171444" indent="-171444">
              <a:buFont typeface="Arial" panose="020B0604020202020204" pitchFamily="34" charset="0"/>
              <a:buChar char="•"/>
            </a:pPr>
            <a:r>
              <a:rPr lang="en-US" dirty="0"/>
              <a:t>Independent scientists at regulatory agencies worldwide review the data for each potential product and make their own scientific assessment of its food, feed and environmental safety. There is broad global agreement among food scientists, toxicology experts and regulatory food safety officials on how to evaluate the safety of GM foods; and this strong regulatory framework has successfully ensured the safety of GM seeds.</a:t>
            </a:r>
          </a:p>
          <a:p>
            <a:pPr marL="171444" indent="-171444">
              <a:buFont typeface="Arial" panose="020B0604020202020204" pitchFamily="34" charset="0"/>
              <a:buChar char="•"/>
            </a:pPr>
            <a:endParaRPr lang="en-US" dirty="0"/>
          </a:p>
          <a:p>
            <a:pPr marL="171444" indent="-171444">
              <a:buFont typeface="Arial" panose="020B0604020202020204" pitchFamily="34" charset="0"/>
              <a:buChar char="•"/>
            </a:pPr>
            <a:r>
              <a:rPr lang="en-US" dirty="0"/>
              <a:t>Since 1996, when the first GM crops were widely commercialized (1996-2014), over 60 different countries have granted over 3,083 commercial use approvals on 357 different GM traits in 27 crops. The majority (1,458) of approvals on GM crops have been on the food safety of the product. (ISAAA Report)</a:t>
            </a:r>
          </a:p>
          <a:p>
            <a:pPr marL="171444" indent="-171444">
              <a:buFont typeface="Arial" panose="020B0604020202020204" pitchFamily="34" charset="0"/>
              <a:buChar char="•"/>
            </a:pPr>
            <a:endParaRPr lang="en-US" dirty="0"/>
          </a:p>
          <a:p>
            <a:pPr marL="171444" indent="-171444">
              <a:buFont typeface="Arial" panose="020B0604020202020204" pitchFamily="34" charset="0"/>
              <a:buChar char="•"/>
            </a:pPr>
            <a:r>
              <a:rPr lang="en-US" dirty="0"/>
              <a:t>Monsanto makes submissions to regulatory agencies in countries where we plan to sell our seed or where the crop is commonly imported. Regulatory agencies in each country must approve a potential product before it can be sold to farmers, or imported for food and/or animal feed in their country. In the United States, for example, the USDA, EPA and FDA share responsibility for overseeing and approving GM crops based on their specific areas of scientific expertise.</a:t>
            </a:r>
          </a:p>
          <a:p>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38</a:t>
            </a:fld>
            <a:endParaRPr lang="en-US"/>
          </a:p>
        </p:txBody>
      </p:sp>
    </p:spTree>
    <p:extLst>
      <p:ext uri="{BB962C8B-B14F-4D97-AF65-F5344CB8AC3E}">
        <p14:creationId xmlns:p14="http://schemas.microsoft.com/office/powerpoint/2010/main" val="339851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Quote</a:t>
            </a:r>
            <a:r>
              <a:rPr lang="en-US" baseline="0" dirty="0"/>
              <a:t>s from activists that have publically indicated labeling reforms are to purposefully and negatively affect the biotech food industry</a:t>
            </a:r>
            <a:endParaRPr lang="en-US" dirty="0"/>
          </a:p>
        </p:txBody>
      </p:sp>
      <p:sp>
        <p:nvSpPr>
          <p:cNvPr id="4" name="Slide Number Placeholder 3"/>
          <p:cNvSpPr>
            <a:spLocks noGrp="1"/>
          </p:cNvSpPr>
          <p:nvPr>
            <p:ph type="sldNum" sz="quarter" idx="10"/>
          </p:nvPr>
        </p:nvSpPr>
        <p:spPr/>
        <p:txBody>
          <a:bodyPr/>
          <a:lstStyle/>
          <a:p>
            <a:fld id="{3D8DBEA8-B327-416A-897B-0B735F3E3C7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4916">
              <a:defRPr/>
            </a:pPr>
            <a:r>
              <a:rPr lang="en-US" dirty="0"/>
              <a:t>First</a:t>
            </a:r>
            <a:r>
              <a:rPr lang="en-US" baseline="0" dirty="0"/>
              <a:t> and foremost, farmers are essential to not only our business success but to the global food security of the future. </a:t>
            </a:r>
            <a:r>
              <a:rPr lang="en-US" dirty="0"/>
              <a:t>As a company dedicated to agriculture, Monsanto is committed to the success of farmers. Farmers are our customers, and we work hard to deliver products that meet their needs and expectations.</a:t>
            </a:r>
          </a:p>
          <a:p>
            <a:pPr defTabSz="924916">
              <a:defRPr/>
            </a:pPr>
            <a:endParaRPr lang="en-US" dirty="0"/>
          </a:p>
          <a:p>
            <a:pPr defTabSz="924916">
              <a:defRPr/>
            </a:pPr>
            <a:r>
              <a:rPr lang="en-US" dirty="0"/>
              <a:t>Details on litigation:</a:t>
            </a:r>
            <a:r>
              <a:rPr lang="en-US" baseline="0" dirty="0"/>
              <a:t>  </a:t>
            </a:r>
          </a:p>
          <a:p>
            <a:pPr defTabSz="924916">
              <a:defRPr/>
            </a:pPr>
            <a:endParaRPr lang="en-US" dirty="0">
              <a:solidFill>
                <a:schemeClr val="tx1"/>
              </a:solidFill>
              <a:latin typeface="+mn-lt"/>
              <a:ea typeface="+mn-ea"/>
              <a:cs typeface="+mn-cs"/>
            </a:endParaRPr>
          </a:p>
          <a:p>
            <a:pPr marL="0" marR="0" indent="0" algn="l" defTabSz="924916"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mn-ea"/>
                <a:cs typeface="+mn-cs"/>
              </a:rPr>
              <a:t>Although they have tended to get a lot of attention, lawsuits between us and farmers who plant seeds without paying for them are actually very rare. Every year, hundreds of thousands of farmers plant our seeds. And since 1997, when we started trying to protect the patents on our seeds, we have gone to trial with a fraction of 1 percent of those customers. W</a:t>
            </a:r>
            <a:r>
              <a:rPr lang="en-US" sz="1200" kern="1200" dirty="0">
                <a:solidFill>
                  <a:schemeClr val="tx1"/>
                </a:solidFill>
                <a:latin typeface="Verdana" panose="020B0604030504040204" pitchFamily="34" charset="0"/>
                <a:ea typeface="Verdana" panose="020B0604030504040204" pitchFamily="34" charset="0"/>
                <a:cs typeface="Verdana" panose="020B0604030504040204" pitchFamily="34" charset="0"/>
              </a:rPr>
              <a:t>hen you consider that we sell seed to more than 325,000 American farmers a year, it’s really a small number. .  </a:t>
            </a:r>
            <a:r>
              <a:rPr lang="en-US" dirty="0"/>
              <a:t>In any case where Monsanto is awarded monies, </a:t>
            </a:r>
            <a:r>
              <a:rPr lang="en-US" b="1" dirty="0"/>
              <a:t>proceeds are directed from these settlements to youth leadership and scholarship programs</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Monsanto has never sued a farmer when trace amounts of our patented seeds or traits were present in the farmer’s field unknowingly or as a result of inadvertent means. Monsanto has a long-standing public commitment that “it has never been, nor will it be, Monsanto’s policy to exercise its patent rights where trace amounts of our patented seeds or traits are present in a farmer’s fields as a result of inadvertent means.”</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Other Resource-</a:t>
            </a:r>
            <a:r>
              <a:rPr lang="en-US" dirty="0"/>
              <a:t>Monsanto Sues Farmer??- The Truth Revealed!</a:t>
            </a:r>
            <a:r>
              <a:rPr lang="en-US" dirty="0">
                <a:solidFill>
                  <a:schemeClr val="tx1"/>
                </a:solidFill>
                <a:latin typeface="+mn-lt"/>
                <a:ea typeface="+mn-ea"/>
                <a:cs typeface="+mn-cs"/>
              </a:rPr>
              <a:t> </a:t>
            </a:r>
            <a:r>
              <a:rPr lang="en-US" dirty="0">
                <a:hlinkClick r:id="rId3"/>
              </a:rPr>
              <a:t>https://www.youtube.com/watch?feature=player_detailpage&amp;v=L5Cd2q8Jf6k</a:t>
            </a:r>
            <a:endParaRPr lang="en-US" dirty="0">
              <a:solidFill>
                <a:schemeClr val="tx1"/>
              </a:solidFill>
              <a:latin typeface="+mn-lt"/>
              <a:ea typeface="+mn-ea"/>
              <a:cs typeface="+mn-cs"/>
            </a:endParaRPr>
          </a:p>
          <a:p>
            <a:endParaRPr lang="en-US" dirty="0"/>
          </a:p>
          <a:p>
            <a:r>
              <a:rPr lang="en-US" dirty="0"/>
              <a:t>http://www.monsanto.com/food-inc/pages/faqs.aspx#q4</a:t>
            </a:r>
          </a:p>
          <a:p>
            <a:pPr defTabSz="924916">
              <a:defRPr/>
            </a:pPr>
            <a:r>
              <a:rPr lang="en-US" dirty="0">
                <a:solidFill>
                  <a:srgbClr val="00B050"/>
                </a:solidFill>
                <a:hlinkClick r:id="rId4"/>
              </a:rPr>
              <a:t>GMOAnswers.com</a:t>
            </a:r>
            <a:r>
              <a:rPr lang="en-US" dirty="0">
                <a:solidFill>
                  <a:srgbClr val="00B050"/>
                </a:solidFill>
              </a:rPr>
              <a:t> and </a:t>
            </a:r>
            <a:r>
              <a:rPr lang="en-US" dirty="0">
                <a:solidFill>
                  <a:srgbClr val="00B050"/>
                </a:solidFill>
                <a:hlinkClick r:id="rId5"/>
              </a:rPr>
              <a:t>Monsanto.com/food-inc</a:t>
            </a:r>
            <a:endParaRPr lang="en-US" dirty="0">
              <a:solidFill>
                <a:srgbClr val="00B050"/>
              </a:solidFill>
            </a:endParaRPr>
          </a:p>
          <a:p>
            <a:endParaRPr lang="en-US" b="1"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1" defTabSz="924916">
              <a:defRPr/>
            </a:pPr>
            <a:r>
              <a:rPr lang="en-US" dirty="0"/>
              <a:t>Patents have been around for hundreds of years, and they exist to drive innovation by encouraging people to invest in creating new things. In agriculture and many other sectors, patents play a valuable role as they contribute to our economy and society as a whole.</a:t>
            </a:r>
          </a:p>
          <a:p>
            <a:pPr marL="0" lvl="1" defTabSz="924916">
              <a:defRPr/>
            </a:pPr>
            <a:endParaRPr lang="en-US" dirty="0">
              <a:solidFill>
                <a:schemeClr val="tx1"/>
              </a:solidFill>
              <a:latin typeface="+mn-lt"/>
              <a:ea typeface="+mn-ea"/>
              <a:cs typeface="+mn-cs"/>
            </a:endParaRPr>
          </a:p>
          <a:p>
            <a:pPr marL="0" lvl="1" defTabSz="924916">
              <a:defRPr/>
            </a:pPr>
            <a:r>
              <a:rPr lang="en-US" dirty="0">
                <a:solidFill>
                  <a:schemeClr val="tx1"/>
                </a:solidFill>
                <a:latin typeface="+mn-lt"/>
                <a:ea typeface="+mn-ea"/>
                <a:cs typeface="+mn-cs"/>
              </a:rPr>
              <a:t>A patent allows its owner a certain time- limited measure of control over how others may make, use or sell the patented invention.  Many people associate patents with mechanical or electronic devices, new chemical substances, intricate machines or other inanimate things. The notion that patents are also available for living things may be puzzling at first; but t</a:t>
            </a:r>
            <a:r>
              <a:rPr lang="en-US" sz="1600" dirty="0"/>
              <a:t>he patenting of living organisms dates back to at least 1873</a:t>
            </a:r>
          </a:p>
          <a:p>
            <a:endParaRPr lang="en-US" dirty="0">
              <a:solidFill>
                <a:schemeClr val="tx1"/>
              </a:solidFill>
              <a:latin typeface="+mn-lt"/>
              <a:ea typeface="+mn-ea"/>
              <a:cs typeface="+mn-cs"/>
            </a:endParaRPr>
          </a:p>
          <a:p>
            <a:pPr marL="0" lvl="1" defTabSz="924916">
              <a:defRPr/>
            </a:pPr>
            <a:r>
              <a:rPr lang="en-US" sz="1600" dirty="0"/>
              <a:t>The ability to secure some intellectual property protection with respect to plant-related inventions is common in most developed countries:  a</a:t>
            </a:r>
            <a:r>
              <a:rPr lang="en-US" dirty="0">
                <a:solidFill>
                  <a:schemeClr val="tx1"/>
                </a:solidFill>
                <a:latin typeface="+mn-lt"/>
                <a:ea typeface="+mn-ea"/>
                <a:cs typeface="+mn-cs"/>
              </a:rPr>
              <a:t> number of examples throughout history on “protecting” valuable plants, animals, microbes, etc. from competitors:  (1)ancient Chinese empire imposed capital punishment on anyone who smuggled silk moth eggs out of the country.  (2) In the middle ages, brewers swore their apprentices to secrecy and fiercely guarded “their” special yeast</a:t>
            </a:r>
            <a:r>
              <a:rPr lang="en-US" dirty="0">
                <a:solidFill>
                  <a:srgbClr val="FF0000"/>
                </a:solidFill>
                <a:latin typeface="+mn-lt"/>
                <a:ea typeface="+mn-ea"/>
                <a:cs typeface="+mn-cs"/>
              </a:rPr>
              <a:t>.</a:t>
            </a:r>
          </a:p>
          <a:p>
            <a:endParaRPr lang="en-US" dirty="0">
              <a:solidFill>
                <a:schemeClr val="tx1"/>
              </a:solidFill>
              <a:latin typeface="+mn-lt"/>
              <a:ea typeface="+mn-ea"/>
              <a:cs typeface="+mn-cs"/>
            </a:endParaRPr>
          </a:p>
          <a:p>
            <a:r>
              <a:rPr lang="en-US" dirty="0">
                <a:solidFill>
                  <a:schemeClr val="tx1"/>
                </a:solidFill>
                <a:latin typeface="+mn-lt"/>
                <a:ea typeface="+mn-ea"/>
                <a:cs typeface="+mn-cs"/>
              </a:rPr>
              <a:t>In many cases involving living materials (e.g. genetically engineered </a:t>
            </a:r>
            <a:r>
              <a:rPr lang="en-US" dirty="0">
                <a:solidFill>
                  <a:schemeClr val="tx1"/>
                </a:solidFill>
                <a:latin typeface="+mn-lt"/>
                <a:ea typeface="+mn-ea"/>
                <a:cs typeface="+mn-cs"/>
                <a:hlinkClick r:id="rId3" tooltip="A single-celled organism which does not have a nucleus to store its hereditary material (DNA). Unlike plant and animal cells where the hereditary material (DNA) is linear, in bacteria, DNA is usually circular. The unique DNA characteristics of bacteria and its ability to reproduce very quickly make it ideal for use in certain biotechnology applications."/>
              </a:rPr>
              <a:t>bacteria</a:t>
            </a:r>
            <a:r>
              <a:rPr lang="en-US" dirty="0">
                <a:solidFill>
                  <a:schemeClr val="tx1"/>
                </a:solidFill>
                <a:latin typeface="+mn-lt"/>
                <a:ea typeface="+mn-ea"/>
                <a:cs typeface="+mn-cs"/>
              </a:rPr>
              <a:t>) the inventor even deposits samples in public </a:t>
            </a:r>
            <a:r>
              <a:rPr lang="en-US" dirty="0">
                <a:solidFill>
                  <a:schemeClr val="tx1"/>
                </a:solidFill>
                <a:latin typeface="+mn-lt"/>
                <a:ea typeface="+mn-ea"/>
                <a:cs typeface="+mn-cs"/>
                <a:hlinkClick r:id="rId3" tooltip="A cell is the smallest unit of life. Each cell contains everything that it needs to function.  Some organisms such as bacteria are made up of only one cell. Multicellular organisms such as plants and humans may have millions of cells."/>
              </a:rPr>
              <a:t>cell</a:t>
            </a:r>
            <a:r>
              <a:rPr lang="en-US" dirty="0">
                <a:solidFill>
                  <a:schemeClr val="tx1"/>
                </a:solidFill>
                <a:latin typeface="+mn-lt"/>
                <a:ea typeface="+mn-ea"/>
                <a:cs typeface="+mn-cs"/>
              </a:rPr>
              <a:t> culture banks where they can be accessed by scientists.</a:t>
            </a:r>
          </a:p>
          <a:p>
            <a:endParaRPr lang="en-US" dirty="0">
              <a:solidFill>
                <a:schemeClr val="tx1"/>
              </a:solidFill>
              <a:latin typeface="+mn-lt"/>
              <a:ea typeface="+mn-ea"/>
              <a:cs typeface="+mn-cs"/>
            </a:endParaRPr>
          </a:p>
          <a:p>
            <a:pPr marL="0" lvl="1" defTabSz="924916">
              <a:defRPr/>
            </a:pPr>
            <a:r>
              <a:rPr lang="en-US" dirty="0">
                <a:solidFill>
                  <a:schemeClr val="tx1"/>
                </a:solidFill>
                <a:latin typeface="+mn-lt"/>
                <a:ea typeface="+mn-ea"/>
                <a:cs typeface="+mn-cs"/>
              </a:rPr>
              <a:t>Biologically engineered organisms like pest-resistant crops, or modified bacteria for producing antibiotics, are very expensive and time-consuming to develop. A company’s considerable investment in research and development results in innovations that provide important benefits both to farmers and to the people who eat the food they grow. Those benefits include producing more food with fewer resources, which is critical to keeping food affordable as the world’s population grows. Patents encourage continued investment into new and better products.</a:t>
            </a:r>
          </a:p>
          <a:p>
            <a:pPr marL="0" lvl="1" defTabSz="924916">
              <a:defRPr/>
            </a:pPr>
            <a:endParaRPr lang="en-US" sz="1600" dirty="0"/>
          </a:p>
          <a:p>
            <a:pPr marL="0" lvl="1" defTabSz="924916">
              <a:defRPr/>
            </a:pPr>
            <a:r>
              <a:rPr lang="en-US" sz="1600" dirty="0"/>
              <a:t>Patented varieties are NOT unique to Monsanto.  There is a long history of patents for new varieties of plants (PVP). For example, some apple varieties found in supermarkets, like Fuji, Red Delicious or </a:t>
            </a:r>
            <a:r>
              <a:rPr lang="en-US" sz="1600" dirty="0" err="1"/>
              <a:t>Honeycrisp</a:t>
            </a:r>
            <a:r>
              <a:rPr lang="en-US" sz="1600" dirty="0"/>
              <a:t>, were patented by the horticultural companies that developed them.</a:t>
            </a:r>
          </a:p>
          <a:p>
            <a:endParaRPr lang="en-US" dirty="0">
              <a:solidFill>
                <a:schemeClr val="tx1"/>
              </a:solidFill>
              <a:latin typeface="+mn-lt"/>
              <a:ea typeface="+mn-ea"/>
              <a:cs typeface="+mn-cs"/>
            </a:endParaRPr>
          </a:p>
          <a:p>
            <a:pPr marL="0" lvl="1" defTabSz="924916">
              <a:defRPr/>
            </a:pPr>
            <a:r>
              <a:rPr lang="en-US" dirty="0"/>
              <a:t>Patents are time-limited and public. </a:t>
            </a:r>
            <a:r>
              <a:rPr lang="en-US" dirty="0">
                <a:solidFill>
                  <a:schemeClr val="tx1"/>
                </a:solidFill>
                <a:latin typeface="+mn-lt"/>
                <a:ea typeface="+mn-ea"/>
                <a:cs typeface="+mn-cs"/>
              </a:rPr>
              <a:t>Patents generally last either 17 years from issuance (if filed before 1995) or 20 years from filing (if filed after 1995). Exact expiration of any technology depends on the date of filing; The US Patent Office tracks the number of US patents issued to companies per year and </a:t>
            </a:r>
            <a:r>
              <a:rPr lang="en-US" dirty="0">
                <a:solidFill>
                  <a:schemeClr val="tx1"/>
                </a:solidFill>
                <a:latin typeface="+mn-lt"/>
                <a:ea typeface="+mn-ea"/>
                <a:cs typeface="+mn-cs"/>
                <a:hlinkClick r:id="rId4"/>
              </a:rPr>
              <a:t>The US Patent Office</a:t>
            </a:r>
            <a:r>
              <a:rPr lang="en-US" dirty="0">
                <a:solidFill>
                  <a:schemeClr val="tx1"/>
                </a:solidFill>
                <a:latin typeface="+mn-lt"/>
                <a:ea typeface="+mn-ea"/>
                <a:cs typeface="+mn-cs"/>
              </a:rPr>
              <a:t> keeps a database of patents by listed owner. Anyone can search this database. </a:t>
            </a:r>
          </a:p>
          <a:p>
            <a:pPr marL="0" lvl="1" defTabSz="924916">
              <a:defRPr/>
            </a:pPr>
            <a:endParaRPr lang="en-US" dirty="0">
              <a:solidFill>
                <a:schemeClr val="tx1"/>
              </a:solidFill>
              <a:latin typeface="+mn-lt"/>
              <a:ea typeface="+mn-ea"/>
              <a:cs typeface="+mn-cs"/>
            </a:endParaRPr>
          </a:p>
          <a:p>
            <a:pPr>
              <a:lnSpc>
                <a:spcPct val="100000"/>
              </a:lnSpc>
            </a:pPr>
            <a:r>
              <a:rPr lang="en-US" dirty="0">
                <a:solidFill>
                  <a:schemeClr val="tx2">
                    <a:lumMod val="75000"/>
                  </a:schemeClr>
                </a:solidFill>
              </a:rPr>
              <a:t>We pursue saved seed matters for 3 main reasons:</a:t>
            </a:r>
            <a:endParaRPr lang="en-US" dirty="0">
              <a:solidFill>
                <a:srgbClr val="000000"/>
              </a:solidFill>
            </a:endParaRPr>
          </a:p>
          <a:p>
            <a:pPr marL="576072" lvl="1" indent="-457200">
              <a:buFont typeface="Wingdings" pitchFamily="2" charset="2"/>
              <a:buChar char="v"/>
            </a:pPr>
            <a:r>
              <a:rPr lang="en-US" sz="2300" dirty="0">
                <a:solidFill>
                  <a:schemeClr val="tx2">
                    <a:lumMod val="50000"/>
                  </a:schemeClr>
                </a:solidFill>
              </a:rPr>
              <a:t>Most of our customers stick to their agreements, but some do not. Those few have an unfair advantage over other farmers, because everyone else is paying for seeds that they are saving illegally</a:t>
            </a:r>
          </a:p>
          <a:p>
            <a:pPr marL="576072" lvl="1" indent="-457200">
              <a:buFont typeface="Wingdings" pitchFamily="2" charset="2"/>
              <a:buChar char="v"/>
            </a:pPr>
            <a:r>
              <a:rPr lang="en-US" sz="2300" dirty="0">
                <a:solidFill>
                  <a:schemeClr val="tx2">
                    <a:lumMod val="50000"/>
                  </a:schemeClr>
                </a:solidFill>
              </a:rPr>
              <a:t>No business in any industry can survive without being paid for its products – this is true for agriculture just like it is for medicine, computer software, environmental science, etc</a:t>
            </a:r>
          </a:p>
          <a:p>
            <a:pPr marL="576072" lvl="1" indent="-457200">
              <a:buFont typeface="Wingdings" pitchFamily="2" charset="2"/>
              <a:buChar char="v"/>
            </a:pPr>
            <a:r>
              <a:rPr lang="en-US" sz="2300" dirty="0">
                <a:solidFill>
                  <a:schemeClr val="tx2">
                    <a:lumMod val="50000"/>
                  </a:schemeClr>
                </a:solidFill>
              </a:rPr>
              <a:t>While it’s important to Monsanto to protect our investment, it is extremely important to the entire agricultural community that we continue to reinvest in new and better seed technology</a:t>
            </a:r>
          </a:p>
          <a:p>
            <a:pPr marL="0" lvl="1" defTabSz="924916">
              <a:defRPr/>
            </a:pPr>
            <a:endParaRPr lang="en-US" dirty="0">
              <a:solidFill>
                <a:schemeClr val="tx1"/>
              </a:solidFill>
              <a:latin typeface="+mn-lt"/>
              <a:ea typeface="+mn-ea"/>
              <a:cs typeface="+mn-cs"/>
            </a:endParaRPr>
          </a:p>
          <a:p>
            <a:endParaRPr lang="en-US" dirty="0">
              <a:solidFill>
                <a:schemeClr val="tx1"/>
              </a:solidFill>
              <a:latin typeface="+mn-lt"/>
              <a:ea typeface="+mn-ea"/>
              <a:cs typeface="+mn-cs"/>
            </a:endParaRPr>
          </a:p>
          <a:p>
            <a:r>
              <a:rPr lang="en-US" dirty="0">
                <a:solidFill>
                  <a:schemeClr val="tx1"/>
                </a:solidFill>
                <a:latin typeface="+mn-lt"/>
                <a:ea typeface="+mn-ea"/>
                <a:cs typeface="+mn-cs"/>
              </a:rPr>
              <a:t>References:  https://gmoanswers.com/ask/should-uspto-allow-patenting-living-organisms; https://gmoanswers.com/ask/you-claim-gmo-foods-are-essentially-same-non-gmo-and-therefore-safe-without-proof-other-han; d https://gmoanswers.com/ask/how-does-it-compute-biotech-companies-have-patents-their-ge-crop-varieties-unique-and-different  </a:t>
            </a:r>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24916">
              <a:defRPr/>
            </a:pPr>
            <a:r>
              <a:rPr lang="en-US" dirty="0"/>
              <a:t>Authorities approved the commercialization of biotechnology applied to soybean seeds in 1996, and many farmers waited to purchase the technology until they saw how it performed the first few years. </a:t>
            </a:r>
          </a:p>
          <a:p>
            <a:pPr defTabSz="924916">
              <a:defRPr/>
            </a:pPr>
            <a:endParaRPr lang="en-US" dirty="0"/>
          </a:p>
          <a:p>
            <a:pPr defTabSz="924916">
              <a:defRPr/>
            </a:pPr>
            <a:r>
              <a:rPr lang="en-US" dirty="0"/>
              <a:t>Farmers are businesspeople who choose seeds that will provide them with the best yield and highest profit. The Roundup Ready soybean technology delivered excellent results and proved to be extremely popular with farmers. As a result, thousands of farmers decided it was in their best financial interest to make the switch from conventional soybean seeds to Roundup Ready soybean seeds.</a:t>
            </a:r>
          </a:p>
          <a:p>
            <a:pPr defTabSz="924916">
              <a:defRPr/>
            </a:pPr>
            <a:endParaRPr lang="en-US" dirty="0"/>
          </a:p>
          <a:p>
            <a:pPr defTabSz="924916">
              <a:defRPr/>
            </a:pPr>
            <a:r>
              <a:rPr lang="en-US" dirty="0"/>
              <a:t>By making</a:t>
            </a:r>
            <a:r>
              <a:rPr lang="en-US" baseline="0" dirty="0"/>
              <a:t> the technology available through other seed businesses, </a:t>
            </a:r>
            <a:r>
              <a:rPr lang="en-US" dirty="0"/>
              <a:t>farmers can access the technology from a multitude of other companies.</a:t>
            </a:r>
          </a:p>
          <a:p>
            <a:pPr defTabSz="924916">
              <a:defRPr/>
            </a:pPr>
            <a:endParaRPr lang="en-US" dirty="0"/>
          </a:p>
          <a:p>
            <a:pPr defTabSz="924916">
              <a:defRPr/>
            </a:pPr>
            <a:r>
              <a:rPr lang="en-US" dirty="0">
                <a:solidFill>
                  <a:schemeClr val="tx1"/>
                </a:solidFill>
                <a:latin typeface="+mn-lt"/>
                <a:ea typeface="+mn-ea"/>
                <a:cs typeface="+mn-cs"/>
              </a:rPr>
              <a:t>Our seed brands would be roughly 1/3 of the U.S. market for corn and soybean seed,  There is one other company with a similar or larger share in corn, </a:t>
            </a:r>
            <a:r>
              <a:rPr lang="en-US" b="0" dirty="0">
                <a:solidFill>
                  <a:schemeClr val="tx1"/>
                </a:solidFill>
                <a:latin typeface="+mn-lt"/>
                <a:ea typeface="+mn-ea"/>
                <a:cs typeface="+mn-cs"/>
              </a:rPr>
              <a:t>and our market share is second in soybeans as well.  In fact, there are literally hundreds of other seed companies who sell soybean seed to American farmers.  More than 1,000 separate seed companies supply the commercial seed market globally. While Monsanto is one of the largest commercial seed companies, what we offer is less than five percent </a:t>
            </a:r>
            <a:r>
              <a:rPr lang="en-US" dirty="0">
                <a:solidFill>
                  <a:schemeClr val="tx1"/>
                </a:solidFill>
                <a:latin typeface="+mn-lt"/>
                <a:ea typeface="+mn-ea"/>
                <a:cs typeface="+mn-cs"/>
              </a:rPr>
              <a:t>of the world's seeds. www.gmoanswers.com- </a:t>
            </a:r>
            <a:r>
              <a:rPr lang="en-US" dirty="0" err="1">
                <a:solidFill>
                  <a:schemeClr val="tx1"/>
                </a:solidFill>
                <a:latin typeface="+mn-lt"/>
                <a:ea typeface="+mn-ea"/>
                <a:cs typeface="+mn-cs"/>
              </a:rPr>
              <a:t>sara</a:t>
            </a:r>
            <a:r>
              <a:rPr lang="en-US" dirty="0">
                <a:solidFill>
                  <a:schemeClr val="tx1"/>
                </a:solidFill>
                <a:latin typeface="+mn-lt"/>
                <a:ea typeface="+mn-ea"/>
                <a:cs typeface="+mn-cs"/>
              </a:rPr>
              <a:t> miller</a:t>
            </a:r>
          </a:p>
          <a:p>
            <a:pPr defTabSz="924916">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Conclusion: Therefore, if a farmer wants to plant seed from someone other than Monsanto, it’s pretty easy to do that.</a:t>
            </a:r>
            <a:endParaRPr lang="en-US" dirty="0"/>
          </a:p>
          <a:p>
            <a:pPr defTabSz="924916">
              <a:defRPr/>
            </a:pPr>
            <a:r>
              <a:rPr lang="en-US" dirty="0"/>
              <a:t>What are Farmer’s other seed options?</a:t>
            </a:r>
            <a:r>
              <a:rPr lang="en-US" baseline="0" dirty="0"/>
              <a:t>  </a:t>
            </a:r>
          </a:p>
          <a:p>
            <a:pPr defTabSz="924916">
              <a:defRPr/>
            </a:pPr>
            <a:r>
              <a:rPr lang="en-US" b="1" baseline="0" dirty="0"/>
              <a:t>Organic</a:t>
            </a:r>
          </a:p>
          <a:p>
            <a:pPr defTabSz="924916">
              <a:buFont typeface="Arial" pitchFamily="34" charset="0"/>
              <a:buChar char="•"/>
              <a:defRPr/>
            </a:pPr>
            <a:r>
              <a:rPr lang="en-US" baseline="0" dirty="0"/>
              <a:t> </a:t>
            </a:r>
            <a:r>
              <a:rPr lang="en-US" dirty="0">
                <a:solidFill>
                  <a:sysClr val="windowText" lastClr="000000"/>
                </a:solidFill>
              </a:rPr>
              <a:t>Advocates for organic farming claim consumer demand for organics is on the rise, and there is some reliable data to support that claim</a:t>
            </a:r>
          </a:p>
          <a:p>
            <a:pPr defTabSz="924916">
              <a:defRPr/>
            </a:pPr>
            <a:r>
              <a:rPr lang="en-US" b="1" baseline="0" dirty="0"/>
              <a:t>Conventional</a:t>
            </a:r>
          </a:p>
          <a:p>
            <a:pPr defTabSz="924916">
              <a:buFont typeface="Arial" pitchFamily="34" charset="0"/>
              <a:buChar char="•"/>
              <a:defRPr/>
            </a:pPr>
            <a:r>
              <a:rPr lang="en-US" dirty="0">
                <a:solidFill>
                  <a:sysClr val="windowText" lastClr="000000"/>
                </a:solidFill>
              </a:rPr>
              <a:t>Farmers can purchase seed from over 200 different seed companies, many of which sell both conventional and biotech seed</a:t>
            </a:r>
            <a:endParaRPr lang="en-US" b="1" baseline="0" dirty="0"/>
          </a:p>
          <a:p>
            <a:pPr defTabSz="924916">
              <a:defRPr/>
            </a:pPr>
            <a:r>
              <a:rPr lang="en-US" b="1" baseline="0" dirty="0"/>
              <a:t>Biotech</a:t>
            </a:r>
          </a:p>
          <a:p>
            <a:pPr defTabSz="924916">
              <a:buFont typeface="Arial" pitchFamily="34" charset="0"/>
              <a:buChar char="•"/>
              <a:defRPr/>
            </a:pPr>
            <a:r>
              <a:rPr lang="en-US" dirty="0">
                <a:solidFill>
                  <a:sysClr val="windowText" lastClr="000000"/>
                </a:solidFill>
              </a:rPr>
              <a:t>Farmers who want the benefits of biotech seed, but want to purchase their seed from a company other than Monsanto, have that option as well</a:t>
            </a:r>
          </a:p>
          <a:p>
            <a:endParaRPr lang="en-US" dirty="0">
              <a:solidFill>
                <a:schemeClr val="tx1"/>
              </a:solidFill>
              <a:latin typeface="+mn-lt"/>
              <a:ea typeface="+mn-ea"/>
              <a:cs typeface="+mn-cs"/>
            </a:endParaRPr>
          </a:p>
          <a:p>
            <a:r>
              <a:rPr lang="en-US" b="1" dirty="0">
                <a:solidFill>
                  <a:schemeClr val="tx1"/>
                </a:solidFill>
                <a:latin typeface="+mn-lt"/>
                <a:ea typeface="+mn-ea"/>
                <a:cs typeface="+mn-cs"/>
              </a:rPr>
              <a:t>Monsanto Technology/Stewardship Agreement (MTSA) http://www.monsanto.com/sitecollectiondocuments/technology-use-guide.pdf</a:t>
            </a:r>
          </a:p>
          <a:p>
            <a:pPr>
              <a:buFont typeface="Arial" pitchFamily="34" charset="0"/>
              <a:buChar char="•"/>
            </a:pPr>
            <a:r>
              <a:rPr lang="en-US" dirty="0">
                <a:solidFill>
                  <a:schemeClr val="tx1"/>
                </a:solidFill>
                <a:latin typeface="+mn-lt"/>
                <a:ea typeface="+mn-ea"/>
                <a:cs typeface="+mn-cs"/>
              </a:rPr>
              <a:t>Using seed containing Monsanto technologies solely for planting a single commercial crop.</a:t>
            </a:r>
          </a:p>
          <a:p>
            <a:pPr>
              <a:buFont typeface="Arial" pitchFamily="34" charset="0"/>
              <a:buNone/>
            </a:pPr>
            <a:endParaRPr lang="en-US" dirty="0">
              <a:solidFill>
                <a:schemeClr val="tx1"/>
              </a:solidFill>
              <a:latin typeface="+mn-lt"/>
              <a:ea typeface="+mn-ea"/>
              <a:cs typeface="+mn-cs"/>
            </a:endParaRPr>
          </a:p>
          <a:p>
            <a:r>
              <a:rPr lang="en-US" dirty="0">
                <a:solidFill>
                  <a:schemeClr val="tx1"/>
                </a:solidFill>
                <a:latin typeface="+mn-lt"/>
                <a:ea typeface="+mn-ea"/>
                <a:cs typeface="+mn-cs"/>
              </a:rPr>
              <a:t>• Complying with any additional stewardship requirements, such as grain or feed use agreements, produce marketing requirements or geographical planting restrictions, that Monsanto deems appropriate or necessary to implement for proper stewardship or regulatory</a:t>
            </a:r>
          </a:p>
          <a:p>
            <a:endParaRPr lang="en-US" dirty="0">
              <a:solidFill>
                <a:schemeClr val="tx1"/>
              </a:solidFill>
              <a:latin typeface="+mn-lt"/>
              <a:ea typeface="+mn-ea"/>
              <a:cs typeface="+mn-cs"/>
            </a:endParaRPr>
          </a:p>
          <a:p>
            <a:pPr defTabSz="924916">
              <a:buFont typeface="Arial" pitchFamily="34" charset="0"/>
              <a:buChar char="•"/>
              <a:defRPr/>
            </a:pPr>
            <a:r>
              <a:rPr lang="en-US" dirty="0">
                <a:solidFill>
                  <a:schemeClr val="tx1"/>
                </a:solidFill>
                <a:latin typeface="+mn-lt"/>
                <a:ea typeface="+mn-ea"/>
                <a:cs typeface="+mn-cs"/>
              </a:rPr>
              <a:t>Reading and following the directions for use on all product labels.</a:t>
            </a:r>
          </a:p>
          <a:p>
            <a:pPr defTabSz="924916">
              <a:buFont typeface="Arial" pitchFamily="34" charset="0"/>
              <a:buNone/>
              <a:defRPr/>
            </a:pPr>
            <a:endParaRPr lang="en-US" dirty="0">
              <a:solidFill>
                <a:schemeClr val="tx1"/>
              </a:solidFill>
              <a:latin typeface="+mn-lt"/>
              <a:ea typeface="+mn-ea"/>
              <a:cs typeface="+mn-cs"/>
            </a:endParaRPr>
          </a:p>
          <a:p>
            <a:pPr defTabSz="924916">
              <a:defRPr/>
            </a:pPr>
            <a:r>
              <a:rPr lang="en-US" dirty="0">
                <a:solidFill>
                  <a:schemeClr val="tx1"/>
                </a:solidFill>
                <a:latin typeface="+mn-lt"/>
                <a:ea typeface="+mn-ea"/>
                <a:cs typeface="+mn-cs"/>
              </a:rPr>
              <a:t>• Observing regional planting restrictions mandated by the EPA.</a:t>
            </a:r>
          </a:p>
          <a:p>
            <a:endParaRPr lang="en-US" dirty="0"/>
          </a:p>
          <a:p>
            <a:r>
              <a:rPr lang="en-US" dirty="0"/>
              <a:t>http://www.monsanto.com/food-inc/pages/faqs.aspx#q4</a:t>
            </a:r>
          </a:p>
          <a:p>
            <a:pPr defTabSz="924916">
              <a:defRPr/>
            </a:pPr>
            <a:r>
              <a:rPr lang="en-US" dirty="0">
                <a:solidFill>
                  <a:srgbClr val="00B050"/>
                </a:solidFill>
                <a:hlinkClick r:id="rId3"/>
              </a:rPr>
              <a:t>GMOAnswers.com</a:t>
            </a:r>
            <a:r>
              <a:rPr lang="en-US" dirty="0">
                <a:solidFill>
                  <a:srgbClr val="00B050"/>
                </a:solidFill>
              </a:rPr>
              <a:t> and </a:t>
            </a:r>
            <a:r>
              <a:rPr lang="en-US" dirty="0">
                <a:solidFill>
                  <a:srgbClr val="00B050"/>
                </a:solidFill>
                <a:hlinkClick r:id="rId4"/>
              </a:rPr>
              <a:t>Monsanto.com/food-inc</a:t>
            </a:r>
            <a:endParaRPr lang="en-US" dirty="0">
              <a:solidFill>
                <a:srgbClr val="00B050"/>
              </a:solidFill>
            </a:endParaRPr>
          </a:p>
          <a:p>
            <a:endParaRPr lang="en-US" b="1"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a farmer’s perspective</a:t>
            </a:r>
            <a:r>
              <a:rPr lang="en-US" baseline="0" dirty="0"/>
              <a:t> on the Monsanto Technology Agreement.</a:t>
            </a:r>
          </a:p>
          <a:p>
            <a:endParaRPr lang="en-US" baseline="0" dirty="0"/>
          </a:p>
          <a:p>
            <a:r>
              <a:rPr lang="en-US" dirty="0"/>
              <a:t>Every year, most farmers make the decision to buy new seeds for one of two reasons:</a:t>
            </a:r>
          </a:p>
          <a:p>
            <a:pPr>
              <a:buFont typeface="Arial" pitchFamily="34" charset="0"/>
              <a:buChar char="•"/>
            </a:pPr>
            <a:r>
              <a:rPr lang="en-US" dirty="0"/>
              <a:t>They decide to take advantage of the benefits of new hybrids seeds, or </a:t>
            </a:r>
          </a:p>
          <a:p>
            <a:pPr>
              <a:buFont typeface="Arial" pitchFamily="34" charset="0"/>
              <a:buChar char="•"/>
            </a:pPr>
            <a:r>
              <a:rPr lang="en-US" dirty="0"/>
              <a:t>They choose the benefits of biotech seeds and have signed an agreement that they will not save and either sell or replant the seeds produced from the biotech seeds they bought from their chosen seed vendor. </a:t>
            </a:r>
          </a:p>
          <a:p>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a:t>
            </a:r>
            <a:r>
              <a:rPr lang="en-US" dirty="0">
                <a:solidFill>
                  <a:schemeClr val="tx1"/>
                </a:solidFill>
                <a:latin typeface="+mn-lt"/>
                <a:ea typeface="+mn-ea"/>
                <a:cs typeface="+mn-cs"/>
              </a:rPr>
              <a:t>he industry has matured, others are developing or have begun to offer GM traits, so whether Monsanto will be able to keep up those share figures will depend on whether our products perform better and deliver better value than the competitors’ traits.</a:t>
            </a:r>
            <a:endParaRPr lang="en-US" dirty="0"/>
          </a:p>
        </p:txBody>
      </p:sp>
      <p:sp>
        <p:nvSpPr>
          <p:cNvPr id="4" name="Slide Number Placeholder 3"/>
          <p:cNvSpPr>
            <a:spLocks noGrp="1"/>
          </p:cNvSpPr>
          <p:nvPr>
            <p:ph type="sldNum" sz="quarter" idx="10"/>
          </p:nvPr>
        </p:nvSpPr>
        <p:spPr/>
        <p:txBody>
          <a:bodyPr/>
          <a:lstStyle/>
          <a:p>
            <a:fld id="{8BC9786E-EAD9-430C-9079-D78697AB5FC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Master" Target="../slideMasters/slideMaster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1.xml"/><Relationship Id="rId5" Type="http://schemas.openxmlformats.org/officeDocument/2006/relationships/image" Target="../media/image41.jpeg"/><Relationship Id="rId4" Type="http://schemas.openxmlformats.org/officeDocument/2006/relationships/image" Target="../media/image4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xml"/><Relationship Id="rId4" Type="http://schemas.openxmlformats.org/officeDocument/2006/relationships/image" Target="../media/image4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xml"/><Relationship Id="rId4" Type="http://schemas.openxmlformats.org/officeDocument/2006/relationships/image" Target="../media/image47.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Master" Target="../slideMasters/slideMaster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Master" Target="../slideMasters/slideMaster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3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6955" y="1491344"/>
            <a:ext cx="3048467" cy="291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45430" y="147638"/>
            <a:ext cx="30321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t="-55"/>
          <a:stretch/>
        </p:blipFill>
        <p:spPr bwMode="auto">
          <a:xfrm>
            <a:off x="7666038" y="1492251"/>
            <a:ext cx="1328737" cy="29225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58750" y="1493838"/>
            <a:ext cx="1346200" cy="29130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58750" y="142876"/>
            <a:ext cx="1346200" cy="13081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4616450" y="147638"/>
            <a:ext cx="4379913" cy="1303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1"/>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flipH="1">
            <a:off x="1545430" y="2955924"/>
            <a:ext cx="3031333" cy="1450976"/>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p:cNvSpPr/>
          <p:nvPr userDrawn="1"/>
        </p:nvSpPr>
        <p:spPr>
          <a:xfrm>
            <a:off x="1386" y="4433889"/>
            <a:ext cx="9144000" cy="2424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a:spLocks noGrp="1"/>
          </p:cNvSpPr>
          <p:nvPr>
            <p:ph type="ctrTitle"/>
          </p:nvPr>
        </p:nvSpPr>
        <p:spPr>
          <a:xfrm>
            <a:off x="476251" y="4433888"/>
            <a:ext cx="6671310" cy="1310696"/>
          </a:xfrm>
        </p:spPr>
        <p:txBody>
          <a:bodyPr anchor="b">
            <a:normAutofit/>
          </a:bodyPr>
          <a:lstStyle>
            <a:lvl1pPr algn="l">
              <a:lnSpc>
                <a:spcPct val="85000"/>
              </a:lnSpc>
              <a:defRPr sz="3600" cap="none"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6" name="Subtitle 2"/>
          <p:cNvSpPr>
            <a:spLocks noGrp="1"/>
          </p:cNvSpPr>
          <p:nvPr>
            <p:ph type="subTitle" idx="1" hasCustomPrompt="1"/>
          </p:nvPr>
        </p:nvSpPr>
        <p:spPr>
          <a:xfrm>
            <a:off x="476251" y="5776862"/>
            <a:ext cx="6675120" cy="775783"/>
          </a:xfrm>
          <a:prstGeom prst="rect">
            <a:avLst/>
          </a:prstGeom>
        </p:spPr>
        <p:txBody>
          <a:bodyPr anchor="t">
            <a:normAutofit/>
          </a:bodyPr>
          <a:lstStyle>
            <a:lvl1pPr marL="0" indent="0" algn="l">
              <a:lnSpc>
                <a:spcPct val="100000"/>
              </a:lnSpc>
              <a:spcBef>
                <a:spcPts val="0"/>
              </a:spcBef>
              <a:buNone/>
              <a:defRPr lang="en-US" sz="1800" b="0" kern="1200" cap="none" spc="50" baseline="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0000"/>
              </a:lnSpc>
              <a:spcBef>
                <a:spcPts val="0"/>
              </a:spcBef>
              <a:buClr>
                <a:schemeClr val="tx1"/>
              </a:buClr>
              <a:buFont typeface="Arial" panose="020B0604020202020204" pitchFamily="34" charset="0"/>
              <a:buNone/>
            </a:pPr>
            <a:r>
              <a:rPr lang="en-US" dirty="0"/>
              <a:t>Click to edit Master </a:t>
            </a:r>
            <a:br>
              <a:rPr lang="en-US" dirty="0"/>
            </a:br>
            <a:r>
              <a:rPr lang="en-US" dirty="0"/>
              <a:t>subtitle style</a:t>
            </a:r>
          </a:p>
        </p:txBody>
      </p:sp>
      <p:grpSp>
        <p:nvGrpSpPr>
          <p:cNvPr id="275" name="Group 274"/>
          <p:cNvGrpSpPr/>
          <p:nvPr userDrawn="1"/>
        </p:nvGrpSpPr>
        <p:grpSpPr>
          <a:xfrm>
            <a:off x="7270377" y="6073943"/>
            <a:ext cx="1632143" cy="518825"/>
            <a:chOff x="-5748338" y="-3163888"/>
            <a:chExt cx="2157413" cy="685800"/>
          </a:xfrm>
        </p:grpSpPr>
        <p:sp>
          <p:nvSpPr>
            <p:cNvPr id="276" name="Freeform 6"/>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8"/>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9"/>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1"/>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2"/>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3"/>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4"/>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5"/>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6"/>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7"/>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8"/>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Freeform 6"/>
          <p:cNvSpPr>
            <a:spLocks noEditPoints="1"/>
          </p:cNvSpPr>
          <p:nvPr userDrawn="1"/>
        </p:nvSpPr>
        <p:spPr bwMode="auto">
          <a:xfrm>
            <a:off x="311"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57" name="Group 56"/>
          <p:cNvGrpSpPr/>
          <p:nvPr userDrawn="1"/>
        </p:nvGrpSpPr>
        <p:grpSpPr>
          <a:xfrm>
            <a:off x="-4127" y="2001"/>
            <a:ext cx="9132887" cy="4422776"/>
            <a:chOff x="-4127" y="2001"/>
            <a:chExt cx="9132887" cy="4422776"/>
          </a:xfrm>
        </p:grpSpPr>
        <p:sp>
          <p:nvSpPr>
            <p:cNvPr id="58" name="Line 6"/>
            <p:cNvSpPr>
              <a:spLocks noChangeShapeType="1"/>
            </p:cNvSpPr>
            <p:nvPr userDrawn="1"/>
          </p:nvSpPr>
          <p:spPr bwMode="auto">
            <a:xfrm>
              <a:off x="4595813" y="1471612"/>
              <a:ext cx="442626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userDrawn="1"/>
          </p:nvSpPr>
          <p:spPr bwMode="auto">
            <a:xfrm flipV="1">
              <a:off x="7643813" y="1471612"/>
              <a:ext cx="0" cy="294322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8"/>
            <p:cNvSpPr>
              <a:spLocks noChangeShapeType="1"/>
            </p:cNvSpPr>
            <p:nvPr userDrawn="1"/>
          </p:nvSpPr>
          <p:spPr bwMode="auto">
            <a:xfrm>
              <a:off x="11113" y="1471612"/>
              <a:ext cx="1514475"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9"/>
            <p:cNvSpPr>
              <a:spLocks noChangeShapeType="1"/>
            </p:cNvSpPr>
            <p:nvPr userDrawn="1"/>
          </p:nvSpPr>
          <p:spPr bwMode="auto">
            <a:xfrm flipV="1">
              <a:off x="4595813" y="2001"/>
              <a:ext cx="0" cy="442277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0"/>
            <p:cNvSpPr>
              <a:spLocks noChangeShapeType="1"/>
            </p:cNvSpPr>
            <p:nvPr userDrawn="1"/>
          </p:nvSpPr>
          <p:spPr bwMode="auto">
            <a:xfrm>
              <a:off x="1525588" y="2001"/>
              <a:ext cx="0" cy="442277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1"/>
            <p:cNvSpPr>
              <a:spLocks noChangeShapeType="1"/>
            </p:cNvSpPr>
            <p:nvPr userDrawn="1"/>
          </p:nvSpPr>
          <p:spPr bwMode="auto">
            <a:xfrm>
              <a:off x="-4127" y="4414838"/>
              <a:ext cx="913288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2"/>
            <p:cNvSpPr>
              <a:spLocks noChangeShapeType="1"/>
            </p:cNvSpPr>
            <p:nvPr userDrawn="1"/>
          </p:nvSpPr>
          <p:spPr bwMode="auto">
            <a:xfrm flipH="1">
              <a:off x="1525588" y="2938463"/>
              <a:ext cx="3070225"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817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Image_Consumer A">
    <p:spTree>
      <p:nvGrpSpPr>
        <p:cNvPr id="1" name=""/>
        <p:cNvGrpSpPr/>
        <p:nvPr/>
      </p:nvGrpSpPr>
      <p:grpSpPr>
        <a:xfrm>
          <a:off x="0" y="0"/>
          <a:ext cx="0" cy="0"/>
          <a:chOff x="0" y="0"/>
          <a:chExt cx="0" cy="0"/>
        </a:xfrm>
      </p:grpSpPr>
      <p:sp>
        <p:nvSpPr>
          <p:cNvPr id="6" name="Freeform 7"/>
          <p:cNvSpPr>
            <a:spLocks noEditPoints="1"/>
          </p:cNvSpPr>
          <p:nvPr userDrawn="1"/>
        </p:nvSpPr>
        <p:spPr bwMode="auto">
          <a:xfrm>
            <a:off x="-529" y="-529"/>
            <a:ext cx="9144000" cy="6858000"/>
          </a:xfrm>
          <a:custGeom>
            <a:avLst/>
            <a:gdLst>
              <a:gd name="T0" fmla="*/ 96 w 5760"/>
              <a:gd name="T1" fmla="*/ 96 h 4320"/>
              <a:gd name="T2" fmla="*/ 2446 w 5760"/>
              <a:gd name="T3" fmla="*/ 96 h 4320"/>
              <a:gd name="T4" fmla="*/ 2446 w 5760"/>
              <a:gd name="T5" fmla="*/ 4224 h 4320"/>
              <a:gd name="T6" fmla="*/ 96 w 5760"/>
              <a:gd name="T7" fmla="*/ 4224 h 4320"/>
              <a:gd name="T8" fmla="*/ 96 w 5760"/>
              <a:gd name="T9" fmla="*/ 96 h 4320"/>
              <a:gd name="T10" fmla="*/ 0 w 5760"/>
              <a:gd name="T11" fmla="*/ 0 h 4320"/>
              <a:gd name="T12" fmla="*/ 0 w 5760"/>
              <a:gd name="T13" fmla="*/ 4320 h 4320"/>
              <a:gd name="T14" fmla="*/ 2446 w 5760"/>
              <a:gd name="T15" fmla="*/ 4320 h 4320"/>
              <a:gd name="T16" fmla="*/ 5760 w 5760"/>
              <a:gd name="T17" fmla="*/ 4320 h 4320"/>
              <a:gd name="T18" fmla="*/ 5760 w 5760"/>
              <a:gd name="T19" fmla="*/ 0 h 4320"/>
              <a:gd name="T20" fmla="*/ 0 w 5760"/>
              <a:gd name="T2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0" h="4320">
                <a:moveTo>
                  <a:pt x="96" y="96"/>
                </a:moveTo>
                <a:lnTo>
                  <a:pt x="2446" y="96"/>
                </a:lnTo>
                <a:lnTo>
                  <a:pt x="2446" y="4224"/>
                </a:lnTo>
                <a:lnTo>
                  <a:pt x="96" y="4224"/>
                </a:lnTo>
                <a:lnTo>
                  <a:pt x="96" y="96"/>
                </a:lnTo>
                <a:close/>
                <a:moveTo>
                  <a:pt x="0" y="0"/>
                </a:moveTo>
                <a:lnTo>
                  <a:pt x="0" y="4320"/>
                </a:lnTo>
                <a:lnTo>
                  <a:pt x="2446" y="4320"/>
                </a:lnTo>
                <a:lnTo>
                  <a:pt x="5760" y="4320"/>
                </a:lnTo>
                <a:lnTo>
                  <a:pt x="576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241260" y="482600"/>
            <a:ext cx="4445539" cy="967312"/>
          </a:xfrm>
        </p:spPr>
        <p:txBody>
          <a:bodyPr/>
          <a:lstStyle/>
          <a:p>
            <a:r>
              <a:rPr lang="en-US" dirty="0"/>
              <a:t>Click to edit Master title style</a:t>
            </a:r>
          </a:p>
        </p:txBody>
      </p:sp>
      <p:sp>
        <p:nvSpPr>
          <p:cNvPr id="48" name="Slide Number Placeholder 47"/>
          <p:cNvSpPr>
            <a:spLocks noGrp="1"/>
          </p:cNvSpPr>
          <p:nvPr>
            <p:ph type="sldNum" sz="quarter" idx="10"/>
          </p:nvPr>
        </p:nvSpPr>
        <p:spPr/>
        <p:txBody>
          <a:body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24126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6"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94593" y="115614"/>
            <a:ext cx="1289708" cy="2641873"/>
          </a:xfrm>
          <a:prstGeom prst="rect">
            <a:avLst/>
          </a:prstGeom>
          <a:blipFill>
            <a:blip r:embed="rId3" cstate="screen">
              <a:extLst>
                <a:ext uri="{28A0092B-C50C-407E-A947-70E740481C1C}">
                  <a14:useLocalDpi xmlns:a14="http://schemas.microsoft.com/office/drawing/2010/main"/>
                </a:ext>
              </a:extLst>
            </a:blip>
            <a:srcRect/>
            <a:stretch>
              <a:fillRect t="4312"/>
            </a:stretch>
          </a:blipFill>
          <a:ln w="38100" cap="flat">
            <a:solidFill>
              <a:schemeClr val="bg1"/>
            </a:solidFill>
            <a:prstDash val="solid"/>
            <a:miter lim="800000"/>
            <a:headEnd/>
            <a:tailEnd/>
          </a:ln>
          <a:extLst/>
        </p:spPr>
      </p:pic>
      <p:pic>
        <p:nvPicPr>
          <p:cNvPr id="39" name="Picture 3"/>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t="-870"/>
          <a:stretch/>
        </p:blipFill>
        <p:spPr bwMode="auto">
          <a:xfrm>
            <a:off x="1422400" y="94593"/>
            <a:ext cx="2449513" cy="2662894"/>
          </a:xfrm>
          <a:prstGeom prst="rect">
            <a:avLst/>
          </a:prstGeom>
          <a:blipFill>
            <a:blip r:embed="rId5" cstate="screen">
              <a:extLst>
                <a:ext uri="{28A0092B-C50C-407E-A947-70E740481C1C}">
                  <a14:useLocalDpi xmlns:a14="http://schemas.microsoft.com/office/drawing/2010/main"/>
                </a:ext>
              </a:extLst>
            </a:blip>
            <a:srcRect/>
            <a:stretch>
              <a:fillRect t="4312"/>
            </a:stretch>
          </a:blipFill>
          <a:ln w="38100" cap="flat">
            <a:solidFill>
              <a:schemeClr val="bg1"/>
            </a:solidFill>
            <a:prstDash val="solid"/>
            <a:miter lim="800000"/>
            <a:headEnd/>
            <a:tailEnd/>
          </a:ln>
          <a:extLst/>
        </p:spPr>
      </p:pic>
      <p:pic>
        <p:nvPicPr>
          <p:cNvPr id="41" name="Picture 2"/>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b="-1223"/>
          <a:stretch/>
        </p:blipFill>
        <p:spPr bwMode="auto">
          <a:xfrm>
            <a:off x="94593" y="2798763"/>
            <a:ext cx="3777320" cy="3959389"/>
          </a:xfrm>
          <a:prstGeom prst="rect">
            <a:avLst/>
          </a:prstGeom>
          <a:blipFill>
            <a:blip r:embed="rId7" cstate="screen">
              <a:extLst>
                <a:ext uri="{28A0092B-C50C-407E-A947-70E740481C1C}">
                  <a14:useLocalDpi xmlns:a14="http://schemas.microsoft.com/office/drawing/2010/main"/>
                </a:ext>
              </a:extLst>
            </a:blip>
            <a:srcRect/>
            <a:stretch>
              <a:fillRect t="4312"/>
            </a:stretch>
          </a:blipFill>
          <a:ln w="38100" cap="flat">
            <a:solidFill>
              <a:schemeClr val="bg1"/>
            </a:solidFill>
            <a:prstDash val="solid"/>
            <a:miter lim="800000"/>
            <a:headEnd/>
            <a:tailEnd/>
          </a:ln>
          <a:extLst/>
        </p:spPr>
      </p:pic>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3465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Image_Consumer A">
    <p:spTree>
      <p:nvGrpSpPr>
        <p:cNvPr id="1" name=""/>
        <p:cNvGrpSpPr/>
        <p:nvPr/>
      </p:nvGrpSpPr>
      <p:grpSpPr>
        <a:xfrm>
          <a:off x="0" y="0"/>
          <a:ext cx="0" cy="0"/>
          <a:chOff x="0" y="0"/>
          <a:chExt cx="0" cy="0"/>
        </a:xfrm>
      </p:grpSpPr>
      <p:pic>
        <p:nvPicPr>
          <p:cNvPr id="2" name="Picture 1"/>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6530976" y="4102101"/>
            <a:ext cx="2459736" cy="2606040"/>
          </a:xfrm>
          <a:prstGeom prst="rect">
            <a:avLst/>
          </a:prstGeom>
          <a:noFill/>
          <a:ln>
            <a:noFill/>
          </a:ln>
        </p:spPr>
      </p:pic>
      <p:sp>
        <p:nvSpPr>
          <p:cNvPr id="4" name="Title 3"/>
          <p:cNvSpPr>
            <a:spLocks noGrp="1"/>
          </p:cNvSpPr>
          <p:nvPr>
            <p:ph type="title"/>
          </p:nvPr>
        </p:nvSpPr>
        <p:spPr>
          <a:xfrm>
            <a:off x="476250" y="482600"/>
            <a:ext cx="4445539" cy="967312"/>
          </a:xfrm>
        </p:spPr>
        <p:txBody>
          <a:bodyPr/>
          <a:lstStyle/>
          <a:p>
            <a:r>
              <a:rPr lang="en-US" dirty="0"/>
              <a:t>Click to edit Master title style</a:t>
            </a:r>
          </a:p>
        </p:txBody>
      </p:sp>
      <p:sp>
        <p:nvSpPr>
          <p:cNvPr id="40" name="Slide Number Placeholder 47"/>
          <p:cNvSpPr>
            <a:spLocks noGrp="1"/>
          </p:cNvSpPr>
          <p:nvPr>
            <p:ph type="sldNum" sz="quarter" idx="10"/>
          </p:nvPr>
        </p:nvSpPr>
        <p:spPr>
          <a:xfrm>
            <a:off x="7194129" y="6219372"/>
            <a:ext cx="306388" cy="466725"/>
          </a:xfrm>
        </p:spPr>
        <p:txBody>
          <a:bodyPr/>
          <a:lstStyle>
            <a:lvl1pPr>
              <a:defRPr>
                <a:solidFill>
                  <a:schemeClr val="bg1"/>
                </a:solidFill>
              </a:defRPr>
            </a:lvl1pPr>
          </a:lstStyle>
          <a:p>
            <a:fld id="{F84EAD10-2DEC-401A-B3D3-1C18B5B81114}" type="slidenum">
              <a:rPr lang="en-US" smtClean="0"/>
              <a:pPr/>
              <a:t>‹#›</a:t>
            </a:fld>
            <a:endParaRPr lang="en-US" dirty="0"/>
          </a:p>
        </p:txBody>
      </p:sp>
      <p:grpSp>
        <p:nvGrpSpPr>
          <p:cNvPr id="41" name="Group 40"/>
          <p:cNvGrpSpPr/>
          <p:nvPr userDrawn="1"/>
        </p:nvGrpSpPr>
        <p:grpSpPr>
          <a:xfrm>
            <a:off x="7781235" y="6216457"/>
            <a:ext cx="1068945" cy="339796"/>
            <a:chOff x="-5748338" y="-3163888"/>
            <a:chExt cx="2157413" cy="685800"/>
          </a:xfrm>
        </p:grpSpPr>
        <p:sp>
          <p:nvSpPr>
            <p:cNvPr id="42" name="Freeform 4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7" name="Straight Connector 96"/>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7625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259823" y="4102101"/>
            <a:ext cx="1229877" cy="260826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5260156" y="144978"/>
            <a:ext cx="3743325" cy="3917950"/>
          </a:xfrm>
          <a:prstGeom prst="rect">
            <a:avLst/>
          </a:prstGeom>
          <a:blipFill>
            <a:blip r:embed="rId5"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a:extLst/>
        </p:spPr>
      </p:pic>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1407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_Consumer B">
    <p:spTree>
      <p:nvGrpSpPr>
        <p:cNvPr id="1" name=""/>
        <p:cNvGrpSpPr/>
        <p:nvPr/>
      </p:nvGrpSpPr>
      <p:grpSpPr>
        <a:xfrm>
          <a:off x="0" y="0"/>
          <a:ext cx="0" cy="0"/>
          <a:chOff x="0" y="0"/>
          <a:chExt cx="0" cy="0"/>
        </a:xfrm>
      </p:grpSpPr>
      <p:pic>
        <p:nvPicPr>
          <p:cNvPr id="37" name="Picture 4"/>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flipH="1">
            <a:off x="155574" y="157163"/>
            <a:ext cx="1228726" cy="260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Rectangle 14"/>
          <p:cNvSpPr>
            <a:spLocks noChangeArrowheads="1"/>
          </p:cNvSpPr>
          <p:nvPr userDrawn="1"/>
        </p:nvSpPr>
        <p:spPr bwMode="auto">
          <a:xfrm>
            <a:off x="1400175" y="24195"/>
            <a:ext cx="2486025" cy="2752344"/>
          </a:xfrm>
          <a:prstGeom prst="rect">
            <a:avLst/>
          </a:prstGeom>
          <a:blipFill>
            <a:blip r:embed="rId3" cstate="screen">
              <a:extLst>
                <a:ext uri="{28A0092B-C50C-407E-A947-70E740481C1C}">
                  <a14:useLocalDpi xmlns:a14="http://schemas.microsoft.com/office/drawing/2010/main"/>
                </a:ext>
              </a:extLst>
            </a:blip>
            <a:srcRect/>
            <a:stretch>
              <a:fillRect t="4658"/>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noEditPoints="1"/>
          </p:cNvSpPr>
          <p:nvPr userDrawn="1"/>
        </p:nvSpPr>
        <p:spPr bwMode="auto">
          <a:xfrm>
            <a:off x="-529" y="-529"/>
            <a:ext cx="9144000" cy="6858000"/>
          </a:xfrm>
          <a:custGeom>
            <a:avLst/>
            <a:gdLst>
              <a:gd name="T0" fmla="*/ 96 w 5760"/>
              <a:gd name="T1" fmla="*/ 96 h 4320"/>
              <a:gd name="T2" fmla="*/ 2446 w 5760"/>
              <a:gd name="T3" fmla="*/ 96 h 4320"/>
              <a:gd name="T4" fmla="*/ 2446 w 5760"/>
              <a:gd name="T5" fmla="*/ 4224 h 4320"/>
              <a:gd name="T6" fmla="*/ 96 w 5760"/>
              <a:gd name="T7" fmla="*/ 4224 h 4320"/>
              <a:gd name="T8" fmla="*/ 96 w 5760"/>
              <a:gd name="T9" fmla="*/ 96 h 4320"/>
              <a:gd name="T10" fmla="*/ 0 w 5760"/>
              <a:gd name="T11" fmla="*/ 0 h 4320"/>
              <a:gd name="T12" fmla="*/ 0 w 5760"/>
              <a:gd name="T13" fmla="*/ 4320 h 4320"/>
              <a:gd name="T14" fmla="*/ 2446 w 5760"/>
              <a:gd name="T15" fmla="*/ 4320 h 4320"/>
              <a:gd name="T16" fmla="*/ 5760 w 5760"/>
              <a:gd name="T17" fmla="*/ 4320 h 4320"/>
              <a:gd name="T18" fmla="*/ 5760 w 5760"/>
              <a:gd name="T19" fmla="*/ 0 h 4320"/>
              <a:gd name="T20" fmla="*/ 0 w 5760"/>
              <a:gd name="T2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0" h="4320">
                <a:moveTo>
                  <a:pt x="96" y="96"/>
                </a:moveTo>
                <a:lnTo>
                  <a:pt x="2446" y="96"/>
                </a:lnTo>
                <a:lnTo>
                  <a:pt x="2446" y="4224"/>
                </a:lnTo>
                <a:lnTo>
                  <a:pt x="96" y="4224"/>
                </a:lnTo>
                <a:lnTo>
                  <a:pt x="96" y="96"/>
                </a:lnTo>
                <a:close/>
                <a:moveTo>
                  <a:pt x="0" y="0"/>
                </a:moveTo>
                <a:lnTo>
                  <a:pt x="0" y="4320"/>
                </a:lnTo>
                <a:lnTo>
                  <a:pt x="2446" y="4320"/>
                </a:lnTo>
                <a:lnTo>
                  <a:pt x="5760" y="4320"/>
                </a:lnTo>
                <a:lnTo>
                  <a:pt x="576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241260" y="482600"/>
            <a:ext cx="4445539" cy="967312"/>
          </a:xfrm>
        </p:spPr>
        <p:txBody>
          <a:bodyPr/>
          <a:lstStyle/>
          <a:p>
            <a:r>
              <a:rPr lang="en-US" dirty="0"/>
              <a:t>Click to edit Master title style</a:t>
            </a:r>
          </a:p>
        </p:txBody>
      </p:sp>
      <p:sp>
        <p:nvSpPr>
          <p:cNvPr id="48" name="Slide Number Placeholder 47"/>
          <p:cNvSpPr>
            <a:spLocks noGrp="1"/>
          </p:cNvSpPr>
          <p:nvPr>
            <p:ph type="sldNum" sz="quarter" idx="10"/>
          </p:nvPr>
        </p:nvSpPr>
        <p:spPr/>
        <p:txBody>
          <a:body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24126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13"/>
          <p:cNvSpPr>
            <a:spLocks noChangeArrowheads="1"/>
          </p:cNvSpPr>
          <p:nvPr userDrawn="1"/>
        </p:nvSpPr>
        <p:spPr bwMode="auto">
          <a:xfrm>
            <a:off x="105032" y="2776538"/>
            <a:ext cx="3781168" cy="4059936"/>
          </a:xfrm>
          <a:prstGeom prst="rect">
            <a:avLst/>
          </a:prstGeom>
          <a:blipFill>
            <a:blip r:embed="rId4"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6813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Image_Consumer B">
    <p:spTree>
      <p:nvGrpSpPr>
        <p:cNvPr id="1" name=""/>
        <p:cNvGrpSpPr/>
        <p:nvPr/>
      </p:nvGrpSpPr>
      <p:grpSpPr>
        <a:xfrm>
          <a:off x="0" y="0"/>
          <a:ext cx="0" cy="0"/>
          <a:chOff x="0" y="0"/>
          <a:chExt cx="0" cy="0"/>
        </a:xfrm>
      </p:grpSpPr>
      <p:sp>
        <p:nvSpPr>
          <p:cNvPr id="36" name="Rectangle 13"/>
          <p:cNvSpPr>
            <a:spLocks noChangeArrowheads="1"/>
          </p:cNvSpPr>
          <p:nvPr userDrawn="1"/>
        </p:nvSpPr>
        <p:spPr bwMode="auto">
          <a:xfrm>
            <a:off x="5231537" y="21526"/>
            <a:ext cx="3825966" cy="4059936"/>
          </a:xfrm>
          <a:prstGeom prst="rect">
            <a:avLst/>
          </a:prstGeom>
          <a:blipFill>
            <a:blip r:embed="rId2"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4"/>
          <p:cNvSpPr>
            <a:spLocks noChangeArrowheads="1"/>
          </p:cNvSpPr>
          <p:nvPr userDrawn="1"/>
        </p:nvSpPr>
        <p:spPr bwMode="auto">
          <a:xfrm>
            <a:off x="6513508" y="4081462"/>
            <a:ext cx="2543995" cy="2761488"/>
          </a:xfrm>
          <a:prstGeom prst="rect">
            <a:avLst/>
          </a:prstGeom>
          <a:blipFill>
            <a:blip r:embed="rId3" cstate="screen">
              <a:extLst>
                <a:ext uri="{28A0092B-C50C-407E-A947-70E740481C1C}">
                  <a14:useLocalDpi xmlns:a14="http://schemas.microsoft.com/office/drawing/2010/main"/>
                </a:ext>
              </a:extLst>
            </a:blip>
            <a:srcRect/>
            <a:stretch>
              <a:fillRect b="4801"/>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5"/>
          <p:cNvSpPr>
            <a:spLocks noChangeArrowheads="1"/>
          </p:cNvSpPr>
          <p:nvPr userDrawn="1"/>
        </p:nvSpPr>
        <p:spPr bwMode="auto">
          <a:xfrm>
            <a:off x="5231537" y="4081462"/>
            <a:ext cx="1275658" cy="2761488"/>
          </a:xfrm>
          <a:prstGeom prst="rect">
            <a:avLst/>
          </a:prstGeom>
          <a:blipFill>
            <a:blip r:embed="rId4" cstate="screen">
              <a:extLst>
                <a:ext uri="{28A0092B-C50C-407E-A947-70E740481C1C}">
                  <a14:useLocalDpi xmlns:a14="http://schemas.microsoft.com/office/drawing/2010/main"/>
                </a:ext>
              </a:extLst>
            </a:blip>
            <a:srcRect/>
            <a:stretch>
              <a:fillRect b="4801"/>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76250" y="482600"/>
            <a:ext cx="4445539" cy="967312"/>
          </a:xfrm>
        </p:spPr>
        <p:txBody>
          <a:bodyPr/>
          <a:lstStyle/>
          <a:p>
            <a:r>
              <a:rPr lang="en-US" dirty="0"/>
              <a:t>Click to edit Master title style</a:t>
            </a:r>
          </a:p>
        </p:txBody>
      </p:sp>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40" name="Slide Number Placeholder 47"/>
          <p:cNvSpPr>
            <a:spLocks noGrp="1"/>
          </p:cNvSpPr>
          <p:nvPr>
            <p:ph type="sldNum" sz="quarter" idx="10"/>
          </p:nvPr>
        </p:nvSpPr>
        <p:spPr>
          <a:xfrm>
            <a:off x="7194129" y="6219372"/>
            <a:ext cx="306388" cy="466725"/>
          </a:xfrm>
        </p:spPr>
        <p:txBody>
          <a:bodyPr/>
          <a:lstStyle>
            <a:lvl1pPr>
              <a:defRPr>
                <a:solidFill>
                  <a:schemeClr val="bg1"/>
                </a:solidFill>
              </a:defRPr>
            </a:lvl1pPr>
          </a:lstStyle>
          <a:p>
            <a:fld id="{F84EAD10-2DEC-401A-B3D3-1C18B5B81114}" type="slidenum">
              <a:rPr lang="en-US" smtClean="0"/>
              <a:pPr/>
              <a:t>‹#›</a:t>
            </a:fld>
            <a:endParaRPr lang="en-US" dirty="0"/>
          </a:p>
        </p:txBody>
      </p:sp>
      <p:grpSp>
        <p:nvGrpSpPr>
          <p:cNvPr id="41" name="Group 40"/>
          <p:cNvGrpSpPr/>
          <p:nvPr userDrawn="1"/>
        </p:nvGrpSpPr>
        <p:grpSpPr>
          <a:xfrm>
            <a:off x="7781235" y="6216457"/>
            <a:ext cx="1068945" cy="339796"/>
            <a:chOff x="-5748338" y="-3163888"/>
            <a:chExt cx="2157413" cy="685800"/>
          </a:xfrm>
        </p:grpSpPr>
        <p:sp>
          <p:nvSpPr>
            <p:cNvPr id="42" name="Freeform 4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97" name="Straight Connector 96"/>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7625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70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A">
    <p:spTree>
      <p:nvGrpSpPr>
        <p:cNvPr id="1" name=""/>
        <p:cNvGrpSpPr/>
        <p:nvPr/>
      </p:nvGrpSpPr>
      <p:grpSpPr>
        <a:xfrm>
          <a:off x="0" y="0"/>
          <a:ext cx="0" cy="0"/>
          <a:chOff x="0" y="0"/>
          <a:chExt cx="0" cy="0"/>
        </a:xfrm>
      </p:grpSpPr>
      <p:pic>
        <p:nvPicPr>
          <p:cNvPr id="3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542" y="79483"/>
            <a:ext cx="8915400"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1" y="482600"/>
            <a:ext cx="6670138"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76250"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68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Image B">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25" y="109538"/>
            <a:ext cx="8945563"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583773"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70000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Image C">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63" y="128588"/>
            <a:ext cx="8931275" cy="660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76250"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343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Image D">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63" y="120650"/>
            <a:ext cx="893127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583773"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8741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Image E">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8588" y="155575"/>
            <a:ext cx="888523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76250"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9711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Image F">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475" y="101600"/>
            <a:ext cx="8907463" cy="66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583773"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lvl2pPr>
            <a:lvl3pPr marL="832104" indent="-210312">
              <a:buClr>
                <a:schemeClr val="bg2"/>
              </a:buClr>
              <a:buFont typeface="Arial" panose="020B0604020202020204" pitchFamily="34" charset="0"/>
              <a:buChar char="•"/>
              <a:defRPr sz="2000" baseline="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3661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5814" y="1471612"/>
            <a:ext cx="3048000"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5588" y="106680"/>
            <a:ext cx="30702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0"/>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08065" y="91441"/>
            <a:ext cx="1421331" cy="139109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userDrawn="1"/>
        </p:nvSpPr>
        <p:spPr>
          <a:xfrm>
            <a:off x="4592664" y="98474"/>
            <a:ext cx="4444656" cy="1369169"/>
          </a:xfrm>
          <a:prstGeom prst="rect">
            <a:avLst/>
          </a:prstGeom>
          <a:blipFill>
            <a:blip r:embed="rId5" cstate="screen">
              <a:extLst>
                <a:ext uri="{28A0092B-C50C-407E-A947-70E740481C1C}">
                  <a14:useLocalDpi xmlns:a14="http://schemas.microsoft.com/office/drawing/2010/main"/>
                </a:ext>
              </a:extLst>
            </a:blip>
            <a:srcRect/>
            <a:stretch>
              <a:fillRect l="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7643814" y="1471612"/>
            <a:ext cx="1422996" cy="2943226"/>
          </a:xfrm>
          <a:prstGeom prst="rect">
            <a:avLst/>
          </a:prstGeom>
          <a:blipFill>
            <a:blip r:embed="rId6" cstate="screen">
              <a:extLst>
                <a:ext uri="{28A0092B-C50C-407E-A947-70E740481C1C}">
                  <a14:useLocalDpi xmlns:a14="http://schemas.microsoft.com/office/drawing/2010/main"/>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525588" y="2943225"/>
            <a:ext cx="3070226" cy="1470819"/>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flipH="1">
            <a:off x="98474" y="1474787"/>
            <a:ext cx="1427114" cy="2939257"/>
          </a:xfrm>
          <a:prstGeom prst="rect">
            <a:avLst/>
          </a:prstGeom>
          <a:blipFill>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p:cNvSpPr/>
          <p:nvPr userDrawn="1"/>
        </p:nvSpPr>
        <p:spPr>
          <a:xfrm>
            <a:off x="0" y="4433889"/>
            <a:ext cx="9144000" cy="2424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p:cNvSpPr>
            <a:spLocks noGrp="1"/>
          </p:cNvSpPr>
          <p:nvPr>
            <p:ph type="ctrTitle"/>
          </p:nvPr>
        </p:nvSpPr>
        <p:spPr>
          <a:xfrm>
            <a:off x="476251" y="4433888"/>
            <a:ext cx="6671310" cy="1310696"/>
          </a:xfrm>
        </p:spPr>
        <p:txBody>
          <a:bodyPr anchor="b">
            <a:normAutofit/>
          </a:bodyPr>
          <a:lstStyle>
            <a:lvl1pPr algn="l">
              <a:lnSpc>
                <a:spcPct val="85000"/>
              </a:lnSpc>
              <a:defRPr sz="3600" cap="none"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6" name="Subtitle 2"/>
          <p:cNvSpPr>
            <a:spLocks noGrp="1"/>
          </p:cNvSpPr>
          <p:nvPr>
            <p:ph type="subTitle" idx="1" hasCustomPrompt="1"/>
          </p:nvPr>
        </p:nvSpPr>
        <p:spPr>
          <a:xfrm>
            <a:off x="476251" y="5776862"/>
            <a:ext cx="6675120" cy="775783"/>
          </a:xfrm>
          <a:prstGeom prst="rect">
            <a:avLst/>
          </a:prstGeom>
        </p:spPr>
        <p:txBody>
          <a:bodyPr anchor="t">
            <a:normAutofit/>
          </a:bodyPr>
          <a:lstStyle>
            <a:lvl1pPr marL="0" indent="0" algn="l">
              <a:lnSpc>
                <a:spcPct val="100000"/>
              </a:lnSpc>
              <a:spcBef>
                <a:spcPts val="0"/>
              </a:spcBef>
              <a:buNone/>
              <a:defRPr lang="en-US" sz="1800" b="0" kern="1200" cap="none" spc="50" baseline="0" dirty="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0000"/>
              </a:lnSpc>
              <a:spcBef>
                <a:spcPts val="0"/>
              </a:spcBef>
              <a:buClr>
                <a:schemeClr val="tx1"/>
              </a:buClr>
              <a:buFont typeface="Arial" panose="020B0604020202020204" pitchFamily="34" charset="0"/>
              <a:buNone/>
            </a:pPr>
            <a:r>
              <a:rPr lang="en-US" dirty="0"/>
              <a:t>Click to edit Master </a:t>
            </a:r>
            <a:br>
              <a:rPr lang="en-US" dirty="0"/>
            </a:br>
            <a:r>
              <a:rPr lang="en-US" dirty="0"/>
              <a:t>subtitle style</a:t>
            </a:r>
          </a:p>
        </p:txBody>
      </p:sp>
      <p:grpSp>
        <p:nvGrpSpPr>
          <p:cNvPr id="275" name="Group 274"/>
          <p:cNvGrpSpPr/>
          <p:nvPr userDrawn="1"/>
        </p:nvGrpSpPr>
        <p:grpSpPr>
          <a:xfrm>
            <a:off x="7270377" y="6073943"/>
            <a:ext cx="1632143" cy="518825"/>
            <a:chOff x="-5748338" y="-3163888"/>
            <a:chExt cx="2157413" cy="685800"/>
          </a:xfrm>
        </p:grpSpPr>
        <p:sp>
          <p:nvSpPr>
            <p:cNvPr id="276" name="Freeform 6"/>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8"/>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9"/>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1"/>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2"/>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3"/>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4"/>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5"/>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6"/>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7"/>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8"/>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Freeform 6"/>
          <p:cNvSpPr>
            <a:spLocks noEditPoints="1"/>
          </p:cNvSpPr>
          <p:nvPr userDrawn="1"/>
        </p:nvSpPr>
        <p:spPr bwMode="auto">
          <a:xfrm>
            <a:off x="311"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57" name="Group 56"/>
          <p:cNvGrpSpPr/>
          <p:nvPr userDrawn="1"/>
        </p:nvGrpSpPr>
        <p:grpSpPr>
          <a:xfrm>
            <a:off x="-4127" y="2001"/>
            <a:ext cx="9132887" cy="4422776"/>
            <a:chOff x="-4127" y="2001"/>
            <a:chExt cx="9132887" cy="4422776"/>
          </a:xfrm>
        </p:grpSpPr>
        <p:sp>
          <p:nvSpPr>
            <p:cNvPr id="58" name="Line 6"/>
            <p:cNvSpPr>
              <a:spLocks noChangeShapeType="1"/>
            </p:cNvSpPr>
            <p:nvPr userDrawn="1"/>
          </p:nvSpPr>
          <p:spPr bwMode="auto">
            <a:xfrm>
              <a:off x="4595813" y="1471612"/>
              <a:ext cx="442626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7"/>
            <p:cNvSpPr>
              <a:spLocks noChangeShapeType="1"/>
            </p:cNvSpPr>
            <p:nvPr userDrawn="1"/>
          </p:nvSpPr>
          <p:spPr bwMode="auto">
            <a:xfrm flipV="1">
              <a:off x="7643813" y="1471612"/>
              <a:ext cx="0" cy="294322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8"/>
            <p:cNvSpPr>
              <a:spLocks noChangeShapeType="1"/>
            </p:cNvSpPr>
            <p:nvPr userDrawn="1"/>
          </p:nvSpPr>
          <p:spPr bwMode="auto">
            <a:xfrm>
              <a:off x="11113" y="1471612"/>
              <a:ext cx="1514475"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9"/>
            <p:cNvSpPr>
              <a:spLocks noChangeShapeType="1"/>
            </p:cNvSpPr>
            <p:nvPr userDrawn="1"/>
          </p:nvSpPr>
          <p:spPr bwMode="auto">
            <a:xfrm flipV="1">
              <a:off x="4595813" y="2001"/>
              <a:ext cx="0" cy="442277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0"/>
            <p:cNvSpPr>
              <a:spLocks noChangeShapeType="1"/>
            </p:cNvSpPr>
            <p:nvPr userDrawn="1"/>
          </p:nvSpPr>
          <p:spPr bwMode="auto">
            <a:xfrm>
              <a:off x="1525588" y="2001"/>
              <a:ext cx="0" cy="4422776"/>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1"/>
            <p:cNvSpPr>
              <a:spLocks noChangeShapeType="1"/>
            </p:cNvSpPr>
            <p:nvPr userDrawn="1"/>
          </p:nvSpPr>
          <p:spPr bwMode="auto">
            <a:xfrm>
              <a:off x="-4127" y="4414838"/>
              <a:ext cx="9132887"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2"/>
            <p:cNvSpPr>
              <a:spLocks noChangeShapeType="1"/>
            </p:cNvSpPr>
            <p:nvPr userDrawn="1"/>
          </p:nvSpPr>
          <p:spPr bwMode="auto">
            <a:xfrm flipH="1">
              <a:off x="1525588" y="2938463"/>
              <a:ext cx="3070225"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70496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Image G">
    <p:spTree>
      <p:nvGrpSpPr>
        <p:cNvPr id="1" name=""/>
        <p:cNvGrpSpPr/>
        <p:nvPr/>
      </p:nvGrpSpPr>
      <p:grpSpPr>
        <a:xfrm>
          <a:off x="0" y="0"/>
          <a:ext cx="0" cy="0"/>
          <a:chOff x="0" y="0"/>
          <a:chExt cx="0" cy="0"/>
        </a:xfrm>
      </p:grpSpPr>
      <p:pic>
        <p:nvPicPr>
          <p:cNvPr id="33" name="Picture 3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55573" y="102741"/>
            <a:ext cx="8839201" cy="6607621"/>
          </a:xfrm>
          <a:prstGeom prst="rect">
            <a:avLst/>
          </a:prstGeom>
        </p:spPr>
      </p:pic>
      <p:sp>
        <p:nvSpPr>
          <p:cNvPr id="4" name="Title 3"/>
          <p:cNvSpPr>
            <a:spLocks noGrp="1"/>
          </p:cNvSpPr>
          <p:nvPr>
            <p:ph type="title"/>
          </p:nvPr>
        </p:nvSpPr>
        <p:spPr>
          <a:xfrm>
            <a:off x="476250" y="482600"/>
            <a:ext cx="555879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76250"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solidFill>
                  <a:schemeClr val="tx2"/>
                </a:solidFill>
              </a:defRPr>
            </a:lvl2pPr>
            <a:lvl3pPr marL="832104" indent="-210312">
              <a:buClr>
                <a:schemeClr val="bg2"/>
              </a:buClr>
              <a:buFont typeface="Arial" panose="020B0604020202020204" pitchFamily="34" charset="0"/>
              <a:buChar char="•"/>
              <a:defRPr sz="2000" baseline="0">
                <a:solidFill>
                  <a:schemeClr val="tx2"/>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9487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Image H">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363" y="87313"/>
            <a:ext cx="8931275" cy="668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76250" y="482600"/>
            <a:ext cx="8210550" cy="967312"/>
          </a:xfrm>
        </p:spPr>
        <p:txBody>
          <a:bodyPr/>
          <a:lstStyle>
            <a:lvl1pPr>
              <a:defRPr>
                <a:solidFill>
                  <a:schemeClr val="bg1"/>
                </a:solidFill>
              </a:defRPr>
            </a:lvl1p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5" name="Content Placeholder 2"/>
          <p:cNvSpPr>
            <a:spLocks noGrp="1"/>
          </p:cNvSpPr>
          <p:nvPr>
            <p:ph idx="11"/>
          </p:nvPr>
        </p:nvSpPr>
        <p:spPr>
          <a:xfrm>
            <a:off x="4583773" y="1752600"/>
            <a:ext cx="4098216" cy="4162425"/>
          </a:xfrm>
          <a:prstGeom prst="rect">
            <a:avLst/>
          </a:prstGeom>
          <a:solidFill>
            <a:srgbClr val="FFFFFF">
              <a:alpha val="80000"/>
            </a:srgbClr>
          </a:solidFill>
        </p:spPr>
        <p:txBody>
          <a:bodyPr lIns="182880" tIns="457200" rIns="182880">
            <a:normAutofit/>
          </a:bodyPr>
          <a:lstStyle>
            <a:lvl1pPr marL="283464" indent="-283464">
              <a:buFont typeface="Arial" panose="020B0604020202020204" pitchFamily="34" charset="0"/>
              <a:buChar char="•"/>
              <a:defRPr sz="2800" cap="none" baseline="0">
                <a:solidFill>
                  <a:schemeClr val="tx2"/>
                </a:solidFill>
              </a:defRPr>
            </a:lvl1pPr>
            <a:lvl2pPr marL="603504" indent="-310896">
              <a:buClr>
                <a:schemeClr val="bg2"/>
              </a:buClr>
              <a:buFont typeface="Courier New" panose="02070309020205020404" pitchFamily="49" charset="0"/>
              <a:buChar char="­"/>
              <a:defRPr sz="2400">
                <a:solidFill>
                  <a:schemeClr val="tx2"/>
                </a:solidFill>
              </a:defRPr>
            </a:lvl2pPr>
            <a:lvl3pPr marL="832104" indent="-210312">
              <a:buClr>
                <a:schemeClr val="bg2"/>
              </a:buClr>
              <a:buFont typeface="Arial" panose="020B0604020202020204" pitchFamily="34" charset="0"/>
              <a:buChar char="•"/>
              <a:defRPr sz="2000" baseline="0">
                <a:solidFill>
                  <a:schemeClr val="tx2"/>
                </a:solidFill>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grpSp>
        <p:nvGrpSpPr>
          <p:cNvPr id="7" name="Group 6"/>
          <p:cNvGrpSpPr/>
          <p:nvPr userDrawn="1"/>
        </p:nvGrpSpPr>
        <p:grpSpPr>
          <a:xfrm>
            <a:off x="7781235" y="6216457"/>
            <a:ext cx="1068945" cy="339796"/>
            <a:chOff x="-5748338" y="-3163888"/>
            <a:chExt cx="2157413" cy="685800"/>
          </a:xfrm>
        </p:grpSpPr>
        <p:sp>
          <p:nvSpPr>
            <p:cNvPr id="8" name="Freeform 7"/>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raight Connector 3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6096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Sideba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76250" y="482600"/>
            <a:ext cx="5039333" cy="967312"/>
          </a:xfrm>
        </p:spPr>
        <p:txBody>
          <a:bodyPr/>
          <a:lstStyle>
            <a:lvl1pPr>
              <a:defRPr/>
            </a:lvl1pPr>
          </a:lstStyle>
          <a:p>
            <a:r>
              <a:rPr lang="en-US" dirty="0"/>
              <a:t>Click to edit </a:t>
            </a:r>
            <a:br>
              <a:rPr lang="en-US" dirty="0"/>
            </a:br>
            <a:r>
              <a:rPr lang="en-US" dirty="0"/>
              <a:t>Master title style</a:t>
            </a:r>
          </a:p>
        </p:txBody>
      </p:sp>
      <p:sp>
        <p:nvSpPr>
          <p:cNvPr id="33" name="Rectangle 32"/>
          <p:cNvSpPr/>
          <p:nvPr userDrawn="1"/>
        </p:nvSpPr>
        <p:spPr>
          <a:xfrm>
            <a:off x="5970588" y="0"/>
            <a:ext cx="30321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idx="11" hasCustomPrompt="1"/>
          </p:nvPr>
        </p:nvSpPr>
        <p:spPr>
          <a:xfrm>
            <a:off x="6254885" y="1462088"/>
            <a:ext cx="2441440" cy="4429261"/>
          </a:xfrm>
          <a:prstGeom prst="rect">
            <a:avLst/>
          </a:prstGeom>
        </p:spPr>
        <p:txBody>
          <a:bodyPr vert="horz" lIns="91440" tIns="45720" rIns="91440" bIns="45720" rtlCol="0" anchor="t">
            <a:normAutofit/>
          </a:bodyPr>
          <a:lstStyle>
            <a:lvl1pPr marL="0" indent="0">
              <a:spcBef>
                <a:spcPts val="800"/>
              </a:spcBef>
              <a:buNone/>
              <a:defRPr sz="2400" i="1">
                <a:solidFill>
                  <a:schemeClr val="bg1"/>
                </a:solidFill>
              </a:defRPr>
            </a:lvl1pPr>
            <a:lvl2pPr marL="283464" indent="-285750">
              <a:spcBef>
                <a:spcPts val="600"/>
              </a:spcBef>
              <a:buClr>
                <a:schemeClr val="bg1"/>
              </a:buClr>
              <a:buFont typeface="Arial" panose="020B0604020202020204" pitchFamily="34" charset="0"/>
              <a:buChar char="•"/>
              <a:defRPr lang="en-US" sz="2000" kern="1200" spc="-5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603504" indent="-310896">
              <a:spcBef>
                <a:spcPts val="500"/>
              </a:spcBef>
              <a:buClr>
                <a:schemeClr val="bg1"/>
              </a:buClr>
              <a:buFont typeface="Courier New" panose="02070309020205020404" pitchFamily="49" charset="0"/>
              <a:buChar char="­"/>
              <a:defRPr sz="1800">
                <a:solidFill>
                  <a:schemeClr val="bg1"/>
                </a:solidFill>
              </a:defRPr>
            </a:lvl3pPr>
            <a:lvl4pPr marL="832104" indent="-210312">
              <a:spcBef>
                <a:spcPts val="400"/>
              </a:spcBef>
              <a:buClr>
                <a:schemeClr val="bg1"/>
              </a:buClr>
              <a:buFont typeface="Arial" panose="020B0604020202020204" pitchFamily="34" charset="0"/>
              <a:buChar char="•"/>
              <a:defRPr sz="1800">
                <a:solidFill>
                  <a:schemeClr val="bg1"/>
                </a:solidFill>
              </a:defRPr>
            </a:lvl4pPr>
            <a:lvl5pPr marL="1069848" indent="-237744">
              <a:buClr>
                <a:schemeClr val="bg1"/>
              </a:buClr>
              <a:buFont typeface="Courier New" panose="02070309020205020404" pitchFamily="49" charset="0"/>
              <a:buChar char="­"/>
              <a:defRPr i="1">
                <a:solidFill>
                  <a:schemeClr val="bg1"/>
                </a:solidFill>
              </a:defRPr>
            </a:lvl5pPr>
            <a:lvl6pPr>
              <a:buClr>
                <a:schemeClr val="bg1"/>
              </a:buClr>
              <a:defRPr i="1">
                <a:solidFill>
                  <a:schemeClr val="bg1"/>
                </a:solidFill>
              </a:defRPr>
            </a:lvl6pPr>
            <a:lvl7pPr>
              <a:buClr>
                <a:schemeClr val="bg1"/>
              </a:buClr>
              <a:defRPr i="1">
                <a:solidFill>
                  <a:schemeClr val="bg1"/>
                </a:solidFill>
              </a:defRPr>
            </a:lvl7pPr>
            <a:lvl8pPr>
              <a:buClr>
                <a:schemeClr val="bg1"/>
              </a:buClr>
              <a:defRPr>
                <a:solidFill>
                  <a:schemeClr val="bg1"/>
                </a:solidFill>
              </a:defRPr>
            </a:lvl8pPr>
            <a:lvl9pPr>
              <a:buClr>
                <a:schemeClr val="bg1"/>
              </a:buClr>
              <a:defRPr i="1">
                <a:solidFill>
                  <a:schemeClr val="bg1"/>
                </a:solidFill>
              </a:defRPr>
            </a:lvl9pPr>
          </a:lstStyle>
          <a:p>
            <a:pPr lvl="0"/>
            <a:r>
              <a:rPr lang="en-US" dirty="0"/>
              <a:t>Click to add sidebar callout</a:t>
            </a:r>
          </a:p>
        </p:txBody>
      </p:sp>
      <p:sp>
        <p:nvSpPr>
          <p:cNvPr id="34" name="Slide Number Placeholder 48"/>
          <p:cNvSpPr>
            <a:spLocks noGrp="1"/>
          </p:cNvSpPr>
          <p:nvPr>
            <p:ph type="sldNum" sz="quarter" idx="10"/>
          </p:nvPr>
        </p:nvSpPr>
        <p:spPr>
          <a:xfrm>
            <a:off x="7194129" y="6219372"/>
            <a:ext cx="306388"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35" name="Group 34"/>
          <p:cNvGrpSpPr/>
          <p:nvPr userDrawn="1"/>
        </p:nvGrpSpPr>
        <p:grpSpPr>
          <a:xfrm>
            <a:off x="7781235" y="6216457"/>
            <a:ext cx="1068945" cy="339796"/>
            <a:chOff x="-5748338" y="-3163888"/>
            <a:chExt cx="2157413" cy="685800"/>
          </a:xfrm>
        </p:grpSpPr>
        <p:sp>
          <p:nvSpPr>
            <p:cNvPr id="36" name="Freeform 35"/>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Straight Connector 61"/>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p:nvPr>
        </p:nvSpPr>
        <p:spPr>
          <a:xfrm>
            <a:off x="476250" y="1463674"/>
            <a:ext cx="5039333" cy="49180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02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ttom Sidebar">
    <p:spTree>
      <p:nvGrpSpPr>
        <p:cNvPr id="1" name=""/>
        <p:cNvGrpSpPr/>
        <p:nvPr/>
      </p:nvGrpSpPr>
      <p:grpSpPr>
        <a:xfrm>
          <a:off x="0" y="0"/>
          <a:ext cx="0" cy="0"/>
          <a:chOff x="0" y="0"/>
          <a:chExt cx="0" cy="0"/>
        </a:xfrm>
      </p:grpSpPr>
      <p:sp>
        <p:nvSpPr>
          <p:cNvPr id="4" name="Title 3"/>
          <p:cNvSpPr>
            <a:spLocks noGrp="1"/>
          </p:cNvSpPr>
          <p:nvPr>
            <p:ph type="title"/>
          </p:nvPr>
        </p:nvSpPr>
        <p:spPr>
          <a:xfrm>
            <a:off x="476250" y="482600"/>
            <a:ext cx="8220075" cy="967312"/>
          </a:xfrm>
        </p:spPr>
        <p:txBody>
          <a:bodyPr/>
          <a:lstStyle/>
          <a:p>
            <a:r>
              <a:rPr lang="en-US" dirty="0"/>
              <a:t>Click to edit Master title style</a:t>
            </a:r>
          </a:p>
        </p:txBody>
      </p:sp>
      <p:sp>
        <p:nvSpPr>
          <p:cNvPr id="5" name="Rectangle 4"/>
          <p:cNvSpPr/>
          <p:nvPr userDrawn="1"/>
        </p:nvSpPr>
        <p:spPr>
          <a:xfrm>
            <a:off x="0" y="4433888"/>
            <a:ext cx="9144000" cy="227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
          <p:cNvSpPr>
            <a:spLocks noGrp="1"/>
          </p:cNvSpPr>
          <p:nvPr>
            <p:ph idx="11" hasCustomPrompt="1"/>
          </p:nvPr>
        </p:nvSpPr>
        <p:spPr>
          <a:xfrm>
            <a:off x="476250" y="4698460"/>
            <a:ext cx="8220075" cy="1449421"/>
          </a:xfrm>
          <a:prstGeom prst="rect">
            <a:avLst/>
          </a:prstGeom>
        </p:spPr>
        <p:txBody>
          <a:bodyPr vert="horz" lIns="91440" tIns="45720" rIns="91440" bIns="45720" rtlCol="0" anchor="t">
            <a:normAutofit/>
          </a:bodyPr>
          <a:lstStyle>
            <a:lvl1pPr marL="0" indent="0">
              <a:spcBef>
                <a:spcPts val="800"/>
              </a:spcBef>
              <a:buNone/>
              <a:defRPr sz="2400" i="1">
                <a:solidFill>
                  <a:schemeClr val="bg1"/>
                </a:solidFill>
              </a:defRPr>
            </a:lvl1pPr>
            <a:lvl2pPr marL="283464" indent="-283464">
              <a:spcBef>
                <a:spcPts val="600"/>
              </a:spcBef>
              <a:buClr>
                <a:schemeClr val="bg1"/>
              </a:buClr>
              <a:buFont typeface="Arial" panose="020B0604020202020204" pitchFamily="34" charset="0"/>
              <a:buChar char="•"/>
              <a:defRPr lang="en-US" sz="2000" kern="1200" spc="-5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603504" indent="-310896">
              <a:spcBef>
                <a:spcPts val="500"/>
              </a:spcBef>
              <a:buClr>
                <a:schemeClr val="bg1"/>
              </a:buClr>
              <a:buFont typeface="Courier New" panose="02070309020205020404" pitchFamily="49" charset="0"/>
              <a:buChar char="­"/>
              <a:defRPr>
                <a:solidFill>
                  <a:schemeClr val="bg1"/>
                </a:solidFill>
              </a:defRPr>
            </a:lvl3pPr>
            <a:lvl4pPr marL="832104" indent="-210312">
              <a:spcBef>
                <a:spcPts val="400"/>
              </a:spcBef>
              <a:buClr>
                <a:schemeClr val="bg1"/>
              </a:buClr>
              <a:buFont typeface="Arial" panose="020B0604020202020204" pitchFamily="34" charset="0"/>
              <a:buChar char="•"/>
              <a:defRPr>
                <a:solidFill>
                  <a:schemeClr val="bg1"/>
                </a:solidFill>
              </a:defRPr>
            </a:lvl4pPr>
            <a:lvl5pPr marL="1069848" indent="-237744">
              <a:spcBef>
                <a:spcPts val="400"/>
              </a:spcBef>
              <a:buClr>
                <a:schemeClr val="bg1"/>
              </a:buClr>
              <a:buFont typeface="Courier New" panose="02070309020205020404" pitchFamily="49" charset="0"/>
              <a:buChar cha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a:t>Click to add sidebar callout</a:t>
            </a:r>
          </a:p>
        </p:txBody>
      </p:sp>
      <p:sp>
        <p:nvSpPr>
          <p:cNvPr id="60" name="Slide Number Placeholder 48"/>
          <p:cNvSpPr>
            <a:spLocks noGrp="1"/>
          </p:cNvSpPr>
          <p:nvPr>
            <p:ph type="sldNum" sz="quarter" idx="10"/>
          </p:nvPr>
        </p:nvSpPr>
        <p:spPr>
          <a:xfrm>
            <a:off x="7194129" y="6219372"/>
            <a:ext cx="306388"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61" name="Group 60"/>
          <p:cNvGrpSpPr/>
          <p:nvPr userDrawn="1"/>
        </p:nvGrpSpPr>
        <p:grpSpPr>
          <a:xfrm>
            <a:off x="7781235" y="6216457"/>
            <a:ext cx="1068945" cy="339796"/>
            <a:chOff x="-5748338" y="-3163888"/>
            <a:chExt cx="2157413" cy="685800"/>
          </a:xfrm>
        </p:grpSpPr>
        <p:sp>
          <p:nvSpPr>
            <p:cNvPr id="62" name="Freeform 6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6" name="Straight Connector 85"/>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2"/>
          </p:nvPr>
        </p:nvSpPr>
        <p:spPr>
          <a:xfrm>
            <a:off x="476250" y="1463675"/>
            <a:ext cx="8220075" cy="2970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71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Tab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49" name="Slide Number Placeholder 48"/>
          <p:cNvSpPr>
            <a:spLocks noGrp="1"/>
          </p:cNvSpPr>
          <p:nvPr>
            <p:ph type="sldNum" sz="quarter" idx="10"/>
          </p:nvPr>
        </p:nvSpPr>
        <p:spPr>
          <a:xfrm>
            <a:off x="7194129" y="6219372"/>
            <a:ext cx="306388" cy="4667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7" name="Text Placeholder 6"/>
          <p:cNvSpPr>
            <a:spLocks noGrp="1"/>
          </p:cNvSpPr>
          <p:nvPr>
            <p:ph type="body" sz="quarter" idx="12" hasCustomPrompt="1"/>
          </p:nvPr>
        </p:nvSpPr>
        <p:spPr>
          <a:xfrm>
            <a:off x="0" y="1462088"/>
            <a:ext cx="4583113" cy="522287"/>
          </a:xfrm>
          <a:prstGeom prst="rect">
            <a:avLst/>
          </a:prstGeom>
          <a:solidFill>
            <a:schemeClr val="bg2"/>
          </a:solidFill>
        </p:spPr>
        <p:txBody>
          <a:bodyPr vert="horz" lIns="91440" tIns="45720" rIns="91440" bIns="45720" rtlCol="0" anchor="ctr">
            <a:normAutofit/>
          </a:bodyPr>
          <a:lstStyle>
            <a:lvl1pPr marL="457200" indent="0">
              <a:lnSpc>
                <a:spcPct val="100000"/>
              </a:lnSpc>
              <a:spcBef>
                <a:spcPts val="0"/>
              </a:spcBef>
              <a:buNone/>
              <a:defRPr lang="en-US"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457200" lvl="0"/>
            <a:r>
              <a:rPr lang="en-US" dirty="0"/>
              <a:t>Click to add title</a:t>
            </a:r>
          </a:p>
        </p:txBody>
      </p:sp>
      <p:sp>
        <p:nvSpPr>
          <p:cNvPr id="9" name="Text Placeholder 8"/>
          <p:cNvSpPr>
            <a:spLocks noGrp="1"/>
          </p:cNvSpPr>
          <p:nvPr>
            <p:ph type="body" sz="quarter" idx="13" hasCustomPrompt="1"/>
          </p:nvPr>
        </p:nvSpPr>
        <p:spPr>
          <a:xfrm>
            <a:off x="476250" y="6219372"/>
            <a:ext cx="5494338" cy="466344"/>
          </a:xfrm>
          <a:prstGeom prst="rect">
            <a:avLst/>
          </a:prstGeom>
        </p:spPr>
        <p:txBody>
          <a:bodyPr lIns="0" tIns="0" rIns="0" bIns="0" anchor="ctr"/>
          <a:lstStyle>
            <a:lvl1pPr marL="0" indent="0">
              <a:buNone/>
              <a:defRPr lang="en-US" sz="1000" b="0" i="1" dirty="0" smtClean="0">
                <a:solidFill>
                  <a:schemeClr val="tx2">
                    <a:lumMod val="60000"/>
                    <a:lumOff val="40000"/>
                  </a:schemeClr>
                </a:solidFill>
              </a:defRPr>
            </a:lvl1pPr>
          </a:lstStyle>
          <a:p>
            <a:pPr lvl="0"/>
            <a:r>
              <a:rPr lang="en-US" dirty="0"/>
              <a:t>Insert source line</a:t>
            </a:r>
          </a:p>
        </p:txBody>
      </p:sp>
      <p:sp>
        <p:nvSpPr>
          <p:cNvPr id="3" name="Text Placeholder 2"/>
          <p:cNvSpPr>
            <a:spLocks noGrp="1"/>
          </p:cNvSpPr>
          <p:nvPr>
            <p:ph type="body" sz="quarter" idx="14"/>
          </p:nvPr>
        </p:nvSpPr>
        <p:spPr>
          <a:xfrm>
            <a:off x="476250" y="2195513"/>
            <a:ext cx="8220075" cy="3702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8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A">
    <p:spTree>
      <p:nvGrpSpPr>
        <p:cNvPr id="1" name=""/>
        <p:cNvGrpSpPr/>
        <p:nvPr/>
      </p:nvGrpSpPr>
      <p:grpSpPr>
        <a:xfrm>
          <a:off x="0" y="0"/>
          <a:ext cx="0" cy="0"/>
          <a:chOff x="0" y="0"/>
          <a:chExt cx="0" cy="0"/>
        </a:xfrm>
      </p:grpSpPr>
      <p:sp>
        <p:nvSpPr>
          <p:cNvPr id="102" name="Rectangle 101"/>
          <p:cNvSpPr/>
          <p:nvPr userDrawn="1"/>
        </p:nvSpPr>
        <p:spPr>
          <a:xfrm>
            <a:off x="86497" y="86497"/>
            <a:ext cx="8958649" cy="6685006"/>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45"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15"/>
          <a:stretch/>
        </p:blipFill>
        <p:spPr bwMode="auto">
          <a:xfrm>
            <a:off x="117642" y="117642"/>
            <a:ext cx="2921491" cy="26155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44"/>
          <a:stretch/>
        </p:blipFill>
        <p:spPr bwMode="auto">
          <a:xfrm>
            <a:off x="6086104" y="153352"/>
            <a:ext cx="2902170" cy="12123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b="-154"/>
          <a:stretch/>
        </p:blipFill>
        <p:spPr bwMode="auto">
          <a:xfrm>
            <a:off x="3021263" y="122990"/>
            <a:ext cx="3058695" cy="260691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534348" y="4791242"/>
            <a:ext cx="4561652" cy="191912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5"/>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49479" y="2732505"/>
            <a:ext cx="1369174" cy="3977858"/>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1"/>
          <p:cNvSpPr>
            <a:spLocks noGrp="1"/>
          </p:cNvSpPr>
          <p:nvPr>
            <p:ph type="ctrTitle"/>
          </p:nvPr>
        </p:nvSpPr>
        <p:spPr>
          <a:xfrm>
            <a:off x="1730189" y="2829559"/>
            <a:ext cx="4240400" cy="1956831"/>
          </a:xfrm>
        </p:spPr>
        <p:txBody>
          <a:bodyPr anchor="ctr">
            <a:normAutofit/>
          </a:bodyPr>
          <a:lstStyle>
            <a:lvl1pPr algn="l">
              <a:lnSpc>
                <a:spcPct val="85000"/>
              </a:lnSpc>
              <a:defRPr sz="36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1"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080166" y="1378857"/>
            <a:ext cx="29495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Slide Number Placeholder 48"/>
          <p:cNvSpPr>
            <a:spLocks noGrp="1"/>
          </p:cNvSpPr>
          <p:nvPr>
            <p:ph type="sldNum" sz="quarter" idx="10"/>
          </p:nvPr>
        </p:nvSpPr>
        <p:spPr>
          <a:xfrm>
            <a:off x="7194129" y="6219372"/>
            <a:ext cx="306388"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51" name="Group 50"/>
          <p:cNvGrpSpPr/>
          <p:nvPr userDrawn="1"/>
        </p:nvGrpSpPr>
        <p:grpSpPr>
          <a:xfrm>
            <a:off x="7781235" y="6216457"/>
            <a:ext cx="1068945" cy="339796"/>
            <a:chOff x="-5748338" y="-3163888"/>
            <a:chExt cx="2157413" cy="685800"/>
          </a:xfrm>
        </p:grpSpPr>
        <p:sp>
          <p:nvSpPr>
            <p:cNvPr id="52" name="Freeform 5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00" name="Straight Connector 99"/>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Freeform 6"/>
          <p:cNvSpPr>
            <a:spLocks noEditPoints="1"/>
          </p:cNvSpPr>
          <p:nvPr userDrawn="1"/>
        </p:nvSpPr>
        <p:spPr bwMode="auto">
          <a:xfrm>
            <a:off x="2148"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18" name="Group 17"/>
          <p:cNvGrpSpPr/>
          <p:nvPr userDrawn="1"/>
        </p:nvGrpSpPr>
        <p:grpSpPr>
          <a:xfrm>
            <a:off x="-1027" y="0"/>
            <a:ext cx="9051894" cy="6840538"/>
            <a:chOff x="7938" y="0"/>
            <a:chExt cx="9051894" cy="6840538"/>
          </a:xfrm>
        </p:grpSpPr>
        <p:sp>
          <p:nvSpPr>
            <p:cNvPr id="12" name="Line 6"/>
            <p:cNvSpPr>
              <a:spLocks noChangeShapeType="1"/>
            </p:cNvSpPr>
            <p:nvPr userDrawn="1"/>
          </p:nvSpPr>
          <p:spPr bwMode="auto">
            <a:xfrm>
              <a:off x="7938" y="2732087"/>
              <a:ext cx="6096000"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userDrawn="1"/>
          </p:nvSpPr>
          <p:spPr bwMode="auto">
            <a:xfrm>
              <a:off x="6097588" y="11112"/>
              <a:ext cx="0" cy="6753755"/>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userDrawn="1"/>
          </p:nvSpPr>
          <p:spPr bwMode="auto">
            <a:xfrm flipH="1">
              <a:off x="6097588" y="1376362"/>
              <a:ext cx="2962244"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userDrawn="1"/>
          </p:nvSpPr>
          <p:spPr bwMode="auto">
            <a:xfrm>
              <a:off x="3043238" y="0"/>
              <a:ext cx="0" cy="2725058"/>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userDrawn="1"/>
          </p:nvSpPr>
          <p:spPr bwMode="auto">
            <a:xfrm>
              <a:off x="1525588" y="2732087"/>
              <a:ext cx="0" cy="410845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userDrawn="1"/>
          </p:nvSpPr>
          <p:spPr bwMode="auto">
            <a:xfrm>
              <a:off x="1515036" y="4785005"/>
              <a:ext cx="458890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15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B">
    <p:spTree>
      <p:nvGrpSpPr>
        <p:cNvPr id="1" name=""/>
        <p:cNvGrpSpPr/>
        <p:nvPr/>
      </p:nvGrpSpPr>
      <p:grpSpPr>
        <a:xfrm>
          <a:off x="0" y="0"/>
          <a:ext cx="0" cy="0"/>
          <a:chOff x="0" y="0"/>
          <a:chExt cx="0" cy="0"/>
        </a:xfrm>
      </p:grpSpPr>
      <p:sp>
        <p:nvSpPr>
          <p:cNvPr id="102" name="Rectangle 101"/>
          <p:cNvSpPr/>
          <p:nvPr userDrawn="1"/>
        </p:nvSpPr>
        <p:spPr>
          <a:xfrm>
            <a:off x="101599" y="130628"/>
            <a:ext cx="8926287" cy="6633029"/>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1" name="Rectangle 70"/>
          <p:cNvSpPr/>
          <p:nvPr userDrawn="1"/>
        </p:nvSpPr>
        <p:spPr>
          <a:xfrm>
            <a:off x="1506070" y="4796118"/>
            <a:ext cx="4589929" cy="2002615"/>
          </a:xfrm>
          <a:prstGeom prst="rect">
            <a:avLst/>
          </a:prstGeom>
          <a:blipFill>
            <a:blip r:embed="rId2" cstate="screen">
              <a:extLst>
                <a:ext uri="{28A0092B-C50C-407E-A947-70E740481C1C}">
                  <a14:useLocalDpi xmlns:a14="http://schemas.microsoft.com/office/drawing/2010/main"/>
                </a:ext>
              </a:extLst>
            </a:blip>
            <a:srcRect/>
            <a:stretch>
              <a:fillRect t="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59267" y="2734235"/>
            <a:ext cx="1455768" cy="4056032"/>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104965" y="1370177"/>
            <a:ext cx="2962835" cy="5411624"/>
          </a:xfrm>
          <a:prstGeom prst="rect">
            <a:avLst/>
          </a:prstGeom>
          <a:blipFill>
            <a:blip r:embed="rId4" cstate="screen">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67733" y="67732"/>
            <a:ext cx="2971302" cy="2675467"/>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3036700" y="0"/>
            <a:ext cx="3039035" cy="2717800"/>
          </a:xfrm>
          <a:prstGeom prst="rect">
            <a:avLst/>
          </a:prstGeom>
          <a:blipFill>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6104966" y="67732"/>
            <a:ext cx="2954368" cy="1315257"/>
          </a:xfrm>
          <a:prstGeom prst="rect">
            <a:avLst/>
          </a:prstGeom>
          <a:blipFill>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48"/>
          <p:cNvSpPr>
            <a:spLocks noGrp="1"/>
          </p:cNvSpPr>
          <p:nvPr>
            <p:ph type="sldNum" sz="quarter" idx="10"/>
          </p:nvPr>
        </p:nvSpPr>
        <p:spPr>
          <a:xfrm>
            <a:off x="7194129" y="6219372"/>
            <a:ext cx="306388"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51" name="Group 50"/>
          <p:cNvGrpSpPr/>
          <p:nvPr userDrawn="1"/>
        </p:nvGrpSpPr>
        <p:grpSpPr>
          <a:xfrm>
            <a:off x="7781235" y="6216457"/>
            <a:ext cx="1068945" cy="339796"/>
            <a:chOff x="-5748338" y="-3163888"/>
            <a:chExt cx="2157413" cy="685800"/>
          </a:xfrm>
        </p:grpSpPr>
        <p:sp>
          <p:nvSpPr>
            <p:cNvPr id="52" name="Freeform 5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00" name="Straight Connector 99"/>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itle 1"/>
          <p:cNvSpPr>
            <a:spLocks noGrp="1"/>
          </p:cNvSpPr>
          <p:nvPr>
            <p:ph type="ctrTitle"/>
          </p:nvPr>
        </p:nvSpPr>
        <p:spPr>
          <a:xfrm>
            <a:off x="1730189" y="2829559"/>
            <a:ext cx="4240400" cy="1956831"/>
          </a:xfrm>
        </p:spPr>
        <p:txBody>
          <a:bodyPr anchor="ctr">
            <a:normAutofit/>
          </a:bodyPr>
          <a:lstStyle>
            <a:lvl1pPr algn="l">
              <a:lnSpc>
                <a:spcPct val="85000"/>
              </a:lnSpc>
              <a:defRPr sz="36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4" name="Freeform 6"/>
          <p:cNvSpPr>
            <a:spLocks noEditPoints="1"/>
          </p:cNvSpPr>
          <p:nvPr userDrawn="1"/>
        </p:nvSpPr>
        <p:spPr bwMode="auto">
          <a:xfrm>
            <a:off x="2148"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18" name="Group 17"/>
          <p:cNvGrpSpPr/>
          <p:nvPr userDrawn="1"/>
        </p:nvGrpSpPr>
        <p:grpSpPr>
          <a:xfrm>
            <a:off x="-1027" y="-1"/>
            <a:ext cx="9051894" cy="6840539"/>
            <a:chOff x="7938" y="-1"/>
            <a:chExt cx="9051894" cy="6840539"/>
          </a:xfrm>
        </p:grpSpPr>
        <p:sp>
          <p:nvSpPr>
            <p:cNvPr id="12" name="Line 6"/>
            <p:cNvSpPr>
              <a:spLocks noChangeShapeType="1"/>
            </p:cNvSpPr>
            <p:nvPr userDrawn="1"/>
          </p:nvSpPr>
          <p:spPr bwMode="auto">
            <a:xfrm>
              <a:off x="7938" y="2732087"/>
              <a:ext cx="6096000"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userDrawn="1"/>
          </p:nvSpPr>
          <p:spPr bwMode="auto">
            <a:xfrm>
              <a:off x="6097588" y="11112"/>
              <a:ext cx="0" cy="6753755"/>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userDrawn="1"/>
          </p:nvSpPr>
          <p:spPr bwMode="auto">
            <a:xfrm flipH="1">
              <a:off x="6097588" y="1376362"/>
              <a:ext cx="2962244"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userDrawn="1"/>
          </p:nvSpPr>
          <p:spPr bwMode="auto">
            <a:xfrm>
              <a:off x="3043238" y="-1"/>
              <a:ext cx="0" cy="273655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userDrawn="1"/>
          </p:nvSpPr>
          <p:spPr bwMode="auto">
            <a:xfrm>
              <a:off x="1525588" y="2732087"/>
              <a:ext cx="0" cy="410845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userDrawn="1"/>
          </p:nvSpPr>
          <p:spPr bwMode="auto">
            <a:xfrm>
              <a:off x="1515036" y="4785005"/>
              <a:ext cx="458890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681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2" name="Rectangle 101"/>
          <p:cNvSpPr/>
          <p:nvPr userDrawn="1"/>
        </p:nvSpPr>
        <p:spPr>
          <a:xfrm>
            <a:off x="311" y="0"/>
            <a:ext cx="9144000" cy="685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1" name="Rectangle 70"/>
          <p:cNvSpPr/>
          <p:nvPr userDrawn="1"/>
        </p:nvSpPr>
        <p:spPr>
          <a:xfrm>
            <a:off x="1506070" y="4796118"/>
            <a:ext cx="4589929" cy="2061882"/>
          </a:xfrm>
          <a:prstGeom prst="rect">
            <a:avLst/>
          </a:pr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2734235"/>
            <a:ext cx="1515035" cy="4123764"/>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104965" y="1370176"/>
            <a:ext cx="3039035" cy="5487823"/>
          </a:xfrm>
          <a:prstGeom prst="rect">
            <a:avLst/>
          </a:prstGeom>
          <a:blipFill>
            <a:blip r:embed="rId4" cstate="print">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0" y="0"/>
            <a:ext cx="3039035" cy="2743200"/>
          </a:xfrm>
          <a:prstGeom prst="rect">
            <a:avLst/>
          </a:prstGeom>
          <a:blipFill>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3036700" y="0"/>
            <a:ext cx="3039035" cy="2743200"/>
          </a:xfrm>
          <a:prstGeom prst="rect">
            <a:avLst/>
          </a:prstGeom>
          <a:blipFill>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6104965" y="0"/>
            <a:ext cx="3039035" cy="1382990"/>
          </a:xfrm>
          <a:prstGeom prst="rect">
            <a:avLst/>
          </a:prstGeom>
          <a:blipFill>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
          <p:cNvGrpSpPr/>
          <p:nvPr userDrawn="1"/>
        </p:nvGrpSpPr>
        <p:grpSpPr>
          <a:xfrm>
            <a:off x="-1027" y="-1"/>
            <a:ext cx="9144000" cy="6869114"/>
            <a:chOff x="7938" y="-1"/>
            <a:chExt cx="9144000" cy="6869114"/>
          </a:xfrm>
        </p:grpSpPr>
        <p:sp>
          <p:nvSpPr>
            <p:cNvPr id="12" name="Line 6"/>
            <p:cNvSpPr>
              <a:spLocks noChangeShapeType="1"/>
            </p:cNvSpPr>
            <p:nvPr userDrawn="1"/>
          </p:nvSpPr>
          <p:spPr bwMode="auto">
            <a:xfrm>
              <a:off x="7938" y="2732087"/>
              <a:ext cx="6096000"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p:cNvSpPr>
              <a:spLocks noChangeShapeType="1"/>
            </p:cNvSpPr>
            <p:nvPr userDrawn="1"/>
          </p:nvSpPr>
          <p:spPr bwMode="auto">
            <a:xfrm>
              <a:off x="6097588" y="11112"/>
              <a:ext cx="0" cy="685800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userDrawn="1"/>
          </p:nvSpPr>
          <p:spPr bwMode="auto">
            <a:xfrm flipH="1">
              <a:off x="6097588" y="1376362"/>
              <a:ext cx="3054350"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p:cNvSpPr>
              <a:spLocks noChangeShapeType="1"/>
            </p:cNvSpPr>
            <p:nvPr userDrawn="1"/>
          </p:nvSpPr>
          <p:spPr bwMode="auto">
            <a:xfrm>
              <a:off x="3043238" y="-1"/>
              <a:ext cx="0" cy="2751137"/>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userDrawn="1"/>
          </p:nvSpPr>
          <p:spPr bwMode="auto">
            <a:xfrm>
              <a:off x="1525588" y="2732087"/>
              <a:ext cx="0" cy="4108451"/>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userDrawn="1"/>
          </p:nvSpPr>
          <p:spPr bwMode="auto">
            <a:xfrm>
              <a:off x="1515036" y="4785005"/>
              <a:ext cx="4588902" cy="0"/>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0" name="Slide Number Placeholder 48"/>
          <p:cNvSpPr>
            <a:spLocks noGrp="1"/>
          </p:cNvSpPr>
          <p:nvPr>
            <p:ph type="sldNum" sz="quarter" idx="10"/>
          </p:nvPr>
        </p:nvSpPr>
        <p:spPr>
          <a:xfrm>
            <a:off x="7194129" y="6219372"/>
            <a:ext cx="306388" cy="466725"/>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grpSp>
        <p:nvGrpSpPr>
          <p:cNvPr id="3" name="Group 50"/>
          <p:cNvGrpSpPr/>
          <p:nvPr userDrawn="1"/>
        </p:nvGrpSpPr>
        <p:grpSpPr>
          <a:xfrm>
            <a:off x="7781235" y="6216457"/>
            <a:ext cx="1068945" cy="339796"/>
            <a:chOff x="-5748338" y="-3163888"/>
            <a:chExt cx="2157413" cy="685800"/>
          </a:xfrm>
        </p:grpSpPr>
        <p:sp>
          <p:nvSpPr>
            <p:cNvPr id="52" name="Freeform 51"/>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00" name="Straight Connector 99"/>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itle 1"/>
          <p:cNvSpPr>
            <a:spLocks noGrp="1"/>
          </p:cNvSpPr>
          <p:nvPr>
            <p:ph type="ctrTitle"/>
          </p:nvPr>
        </p:nvSpPr>
        <p:spPr>
          <a:xfrm>
            <a:off x="1730189" y="2725271"/>
            <a:ext cx="4240400" cy="2061120"/>
          </a:xfrm>
        </p:spPr>
        <p:txBody>
          <a:bodyPr anchor="ctr">
            <a:normAutofit/>
          </a:bodyPr>
          <a:lstStyle>
            <a:lvl1pPr algn="l">
              <a:lnSpc>
                <a:spcPct val="85000"/>
              </a:lnSpc>
              <a:defRPr sz="36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4" name="Freeform 6"/>
          <p:cNvSpPr>
            <a:spLocks noEditPoints="1"/>
          </p:cNvSpPr>
          <p:nvPr userDrawn="1"/>
        </p:nvSpPr>
        <p:spPr bwMode="auto">
          <a:xfrm>
            <a:off x="2148"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4915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63" name="Rectangle 62"/>
          <p:cNvSpPr/>
          <p:nvPr userDrawn="1"/>
        </p:nvSpPr>
        <p:spPr>
          <a:xfrm>
            <a:off x="311" y="3640667"/>
            <a:ext cx="9144000" cy="32173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5304" y="86061"/>
            <a:ext cx="8994014" cy="668587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5" name="Title 1"/>
          <p:cNvSpPr>
            <a:spLocks noGrp="1"/>
          </p:cNvSpPr>
          <p:nvPr>
            <p:ph type="ctrTitle"/>
          </p:nvPr>
        </p:nvSpPr>
        <p:spPr>
          <a:xfrm>
            <a:off x="1825143" y="484188"/>
            <a:ext cx="5494337" cy="2509639"/>
          </a:xfrm>
        </p:spPr>
        <p:txBody>
          <a:bodyPr anchor="b">
            <a:normAutofit/>
          </a:bodyPr>
          <a:lstStyle>
            <a:lvl1pPr algn="ctr">
              <a:lnSpc>
                <a:spcPct val="85000"/>
              </a:lnSpc>
              <a:defRPr sz="40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Text Placeholder 5"/>
          <p:cNvSpPr>
            <a:spLocks noGrp="1"/>
          </p:cNvSpPr>
          <p:nvPr>
            <p:ph type="body" sz="quarter" idx="10" hasCustomPrompt="1"/>
          </p:nvPr>
        </p:nvSpPr>
        <p:spPr>
          <a:xfrm>
            <a:off x="2538919" y="3636579"/>
            <a:ext cx="4066784" cy="697680"/>
          </a:xfrm>
          <a:prstGeom prst="rect">
            <a:avLst/>
          </a:prstGeom>
          <a:solidFill>
            <a:schemeClr val="bg1"/>
          </a:solidFill>
        </p:spPr>
        <p:txBody>
          <a:bodyPr anchor="ctr">
            <a:normAutofit/>
          </a:bodyPr>
          <a:lstStyle>
            <a:lvl1pPr marL="0" indent="0" algn="ctr">
              <a:spcBef>
                <a:spcPts val="0"/>
              </a:spcBef>
              <a:buNone/>
              <a:defRPr sz="1800" cap="all" spc="100" baseline="0">
                <a:solidFill>
                  <a:schemeClr val="tx2"/>
                </a:solidFill>
              </a:defRPr>
            </a:lvl1pPr>
          </a:lstStyle>
          <a:p>
            <a:pPr lvl="0"/>
            <a:r>
              <a:rPr lang="en-US" dirty="0"/>
              <a:t>Click to edit Master style</a:t>
            </a:r>
          </a:p>
        </p:txBody>
      </p:sp>
      <p:sp>
        <p:nvSpPr>
          <p:cNvPr id="49" name="Freeform 6"/>
          <p:cNvSpPr>
            <a:spLocks noEditPoints="1"/>
          </p:cNvSpPr>
          <p:nvPr userDrawn="1"/>
        </p:nvSpPr>
        <p:spPr bwMode="auto">
          <a:xfrm>
            <a:off x="311"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33" name="Group 32"/>
          <p:cNvGrpSpPr>
            <a:grpSpLocks noChangeAspect="1"/>
          </p:cNvGrpSpPr>
          <p:nvPr userDrawn="1"/>
        </p:nvGrpSpPr>
        <p:grpSpPr>
          <a:xfrm>
            <a:off x="3783431" y="5274027"/>
            <a:ext cx="1636776" cy="520298"/>
            <a:chOff x="-5748338" y="-3163888"/>
            <a:chExt cx="2157413" cy="685800"/>
          </a:xfrm>
        </p:grpSpPr>
        <p:sp>
          <p:nvSpPr>
            <p:cNvPr id="36" name="Freeform 6"/>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1" name="Straight Connector 60"/>
          <p:cNvCxnSpPr/>
          <p:nvPr userDrawn="1"/>
        </p:nvCxnSpPr>
        <p:spPr>
          <a:xfrm flipH="1" flipV="1">
            <a:off x="3429311" y="3224376"/>
            <a:ext cx="2286000" cy="1424"/>
          </a:xfrm>
          <a:prstGeom prst="line">
            <a:avLst/>
          </a:prstGeom>
          <a:noFill/>
          <a:ln w="38100" cap="flat">
            <a:solidFill>
              <a:srgbClr val="FFFFFF"/>
            </a:solidFill>
            <a:prstDash val="solid"/>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2028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49" name="Slide Number Placeholder 48"/>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3" name="Text Placeholder 2"/>
          <p:cNvSpPr>
            <a:spLocks noGrp="1"/>
          </p:cNvSpPr>
          <p:nvPr>
            <p:ph type="body" sz="quarter" idx="1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201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F84EAD10-2DEC-401A-B3D3-1C18B5B81114}" type="slidenum">
              <a:rPr lang="en-US" smtClean="0"/>
              <a:pPr/>
              <a:t>‹#›</a:t>
            </a:fld>
            <a:endParaRPr lang="en-US" dirty="0"/>
          </a:p>
        </p:txBody>
      </p:sp>
      <p:cxnSp>
        <p:nvCxnSpPr>
          <p:cNvPr id="6" name="Straight Connector 5"/>
          <p:cNvCxnSpPr>
            <a:stCxn id="2" idx="2"/>
          </p:cNvCxnSpPr>
          <p:nvPr userDrawn="1"/>
        </p:nvCxnSpPr>
        <p:spPr>
          <a:xfrm>
            <a:off x="4581525" y="1449912"/>
            <a:ext cx="1588" cy="446511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p:nvPr>
        </p:nvSpPr>
        <p:spPr>
          <a:xfrm>
            <a:off x="476250" y="1463675"/>
            <a:ext cx="4041648"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4"/>
          </p:nvPr>
        </p:nvSpPr>
        <p:spPr>
          <a:xfrm>
            <a:off x="4654677" y="1463675"/>
            <a:ext cx="4041648" cy="4433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31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_Grower A">
    <p:spTree>
      <p:nvGrpSpPr>
        <p:cNvPr id="1" name=""/>
        <p:cNvGrpSpPr/>
        <p:nvPr/>
      </p:nvGrpSpPr>
      <p:grpSpPr>
        <a:xfrm>
          <a:off x="0" y="0"/>
          <a:ext cx="0" cy="0"/>
          <a:chOff x="0" y="0"/>
          <a:chExt cx="0" cy="0"/>
        </a:xfrm>
      </p:grpSpPr>
      <p:sp>
        <p:nvSpPr>
          <p:cNvPr id="6" name="Freeform 7"/>
          <p:cNvSpPr>
            <a:spLocks noEditPoints="1"/>
          </p:cNvSpPr>
          <p:nvPr userDrawn="1"/>
        </p:nvSpPr>
        <p:spPr bwMode="auto">
          <a:xfrm>
            <a:off x="-529" y="-529"/>
            <a:ext cx="9144000" cy="6858000"/>
          </a:xfrm>
          <a:custGeom>
            <a:avLst/>
            <a:gdLst>
              <a:gd name="T0" fmla="*/ 96 w 5760"/>
              <a:gd name="T1" fmla="*/ 96 h 4320"/>
              <a:gd name="T2" fmla="*/ 2446 w 5760"/>
              <a:gd name="T3" fmla="*/ 96 h 4320"/>
              <a:gd name="T4" fmla="*/ 2446 w 5760"/>
              <a:gd name="T5" fmla="*/ 4224 h 4320"/>
              <a:gd name="T6" fmla="*/ 96 w 5760"/>
              <a:gd name="T7" fmla="*/ 4224 h 4320"/>
              <a:gd name="T8" fmla="*/ 96 w 5760"/>
              <a:gd name="T9" fmla="*/ 96 h 4320"/>
              <a:gd name="T10" fmla="*/ 0 w 5760"/>
              <a:gd name="T11" fmla="*/ 0 h 4320"/>
              <a:gd name="T12" fmla="*/ 0 w 5760"/>
              <a:gd name="T13" fmla="*/ 4320 h 4320"/>
              <a:gd name="T14" fmla="*/ 2446 w 5760"/>
              <a:gd name="T15" fmla="*/ 4320 h 4320"/>
              <a:gd name="T16" fmla="*/ 5760 w 5760"/>
              <a:gd name="T17" fmla="*/ 4320 h 4320"/>
              <a:gd name="T18" fmla="*/ 5760 w 5760"/>
              <a:gd name="T19" fmla="*/ 0 h 4320"/>
              <a:gd name="T20" fmla="*/ 0 w 5760"/>
              <a:gd name="T2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0" h="4320">
                <a:moveTo>
                  <a:pt x="96" y="96"/>
                </a:moveTo>
                <a:lnTo>
                  <a:pt x="2446" y="96"/>
                </a:lnTo>
                <a:lnTo>
                  <a:pt x="2446" y="4224"/>
                </a:lnTo>
                <a:lnTo>
                  <a:pt x="96" y="4224"/>
                </a:lnTo>
                <a:lnTo>
                  <a:pt x="96" y="96"/>
                </a:lnTo>
                <a:close/>
                <a:moveTo>
                  <a:pt x="0" y="0"/>
                </a:moveTo>
                <a:lnTo>
                  <a:pt x="0" y="4320"/>
                </a:lnTo>
                <a:lnTo>
                  <a:pt x="2446" y="4320"/>
                </a:lnTo>
                <a:lnTo>
                  <a:pt x="5760" y="4320"/>
                </a:lnTo>
                <a:lnTo>
                  <a:pt x="576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241260" y="482600"/>
            <a:ext cx="4445539" cy="967312"/>
          </a:xfrm>
        </p:spPr>
        <p:txBody>
          <a:bodyPr/>
          <a:lstStyle/>
          <a:p>
            <a:r>
              <a:rPr lang="en-US" dirty="0"/>
              <a:t>Click to edit Master title style</a:t>
            </a:r>
          </a:p>
        </p:txBody>
      </p:sp>
      <p:sp>
        <p:nvSpPr>
          <p:cNvPr id="48" name="Slide Number Placeholder 47"/>
          <p:cNvSpPr>
            <a:spLocks noGrp="1"/>
          </p:cNvSpPr>
          <p:nvPr>
            <p:ph type="sldNum" sz="quarter" idx="10"/>
          </p:nvPr>
        </p:nvSpPr>
        <p:spPr/>
        <p:txBody>
          <a:body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24126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400175" y="105103"/>
            <a:ext cx="2487168" cy="2671436"/>
          </a:xfrm>
          <a:prstGeom prst="rect">
            <a:avLst/>
          </a:prstGeom>
          <a:blipFill>
            <a:blip r:embed="rId3" cstate="screen">
              <a:extLst>
                <a:ext uri="{28A0092B-C50C-407E-A947-70E740481C1C}">
                  <a14:useLocalDpi xmlns:a14="http://schemas.microsoft.com/office/drawing/2010/main"/>
                </a:ext>
              </a:extLst>
            </a:blip>
            <a:srcRect/>
            <a:stretch>
              <a:fillRect t="4312"/>
            </a:stretch>
          </a:blipFill>
          <a:ln w="38100" cap="flat">
            <a:solidFill>
              <a:schemeClr val="bg1"/>
            </a:solidFill>
            <a:prstDash val="solid"/>
            <a:miter lim="800000"/>
            <a:headEnd/>
            <a:tailEnd/>
          </a:ln>
        </p:spPr>
      </p:pic>
      <p:pic>
        <p:nvPicPr>
          <p:cNvPr id="36"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89172" y="105103"/>
            <a:ext cx="1290907" cy="2671436"/>
          </a:xfrm>
          <a:prstGeom prst="rect">
            <a:avLst/>
          </a:prstGeom>
          <a:blipFill>
            <a:blip r:embed="rId5"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a:extLst/>
        </p:spPr>
      </p:pic>
      <p:pic>
        <p:nvPicPr>
          <p:cNvPr id="41" name="Picture 3"/>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86061" y="2795589"/>
            <a:ext cx="3801282" cy="3914774"/>
          </a:xfrm>
          <a:prstGeom prst="rect">
            <a:avLst/>
          </a:prstGeom>
          <a:blipFill>
            <a:blip r:embed="rId7"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a:extLst/>
        </p:spPr>
      </p:pic>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14604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Image_Grower A">
    <p:spTree>
      <p:nvGrpSpPr>
        <p:cNvPr id="1" name=""/>
        <p:cNvGrpSpPr/>
        <p:nvPr/>
      </p:nvGrpSpPr>
      <p:grpSpPr>
        <a:xfrm>
          <a:off x="0" y="0"/>
          <a:ext cx="0" cy="0"/>
          <a:chOff x="0" y="0"/>
          <a:chExt cx="0" cy="0"/>
        </a:xfrm>
      </p:grpSpPr>
      <p:pic>
        <p:nvPicPr>
          <p:cNvPr id="36" name="Picture 2" descr="X:\MONSANTO\109837-120_0714_TOOLKIT_PPT_TEMPLATE\500_PRESENTATION\502_PUBLIC\ASSETS\PHOTOS_IN_TEMPLATE\TEMPLATE_2.0\FILTERED\04_CONTENT_GROWER_B\Onion_SEM_OPF_General_GrowerAndDistributorsInField_001_Filter_Flatten.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273039" y="141828"/>
            <a:ext cx="3721733" cy="3922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6530055" y="4100512"/>
            <a:ext cx="2551176" cy="2679192"/>
          </a:xfrm>
          <a:prstGeom prst="rect">
            <a:avLst/>
          </a:prstGeom>
          <a:blipFill>
            <a:blip r:embed="rId4" cstate="screen">
              <a:extLst>
                <a:ext uri="{28A0092B-C50C-407E-A947-70E740481C1C}">
                  <a14:useLocalDpi xmlns:a14="http://schemas.microsoft.com/office/drawing/2010/main"/>
                </a:ext>
              </a:extLst>
            </a:blip>
            <a:srcRect/>
            <a:stretch>
              <a:fillRect b="4801"/>
            </a:stretch>
          </a:blipFill>
          <a:ln w="38100" cap="flat">
            <a:solidFill>
              <a:schemeClr val="bg1"/>
            </a:solidFill>
            <a:prstDash val="solid"/>
            <a:miter lim="800000"/>
            <a:headEnd/>
            <a:tailEnd/>
          </a:ln>
        </p:spPr>
      </p:pic>
      <p:sp>
        <p:nvSpPr>
          <p:cNvPr id="4" name="Title 3"/>
          <p:cNvSpPr>
            <a:spLocks noGrp="1"/>
          </p:cNvSpPr>
          <p:nvPr>
            <p:ph type="title"/>
          </p:nvPr>
        </p:nvSpPr>
        <p:spPr>
          <a:xfrm>
            <a:off x="476250" y="482600"/>
            <a:ext cx="4445539" cy="967312"/>
          </a:xfrm>
        </p:spPr>
        <p:txBody>
          <a:bodyPr/>
          <a:lstStyle/>
          <a:p>
            <a:r>
              <a:rPr lang="en-US" dirty="0"/>
              <a:t>Click to edit Master title style</a:t>
            </a:r>
          </a:p>
        </p:txBody>
      </p:sp>
      <p:sp>
        <p:nvSpPr>
          <p:cNvPr id="3" name="Text Placeholder 2"/>
          <p:cNvSpPr>
            <a:spLocks noGrp="1"/>
          </p:cNvSpPr>
          <p:nvPr>
            <p:ph type="body" sz="quarter" idx="11"/>
          </p:nvPr>
        </p:nvSpPr>
        <p:spPr>
          <a:xfrm>
            <a:off x="476250" y="1463675"/>
            <a:ext cx="4445539"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4"/>
          <p:cNvPicPr>
            <a:picLocks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5267915" y="4097338"/>
            <a:ext cx="1223096" cy="2613025"/>
          </a:xfrm>
          <a:prstGeom prst="rect">
            <a:avLst/>
          </a:prstGeom>
          <a:blipFill>
            <a:blip r:embed="rId6"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a:extLst/>
        </p:spPr>
      </p:pic>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48" name="Slide Number Placeholder 47"/>
          <p:cNvSpPr>
            <a:spLocks noGrp="1"/>
          </p:cNvSpPr>
          <p:nvPr>
            <p:ph type="sldNum" sz="quarter" idx="10"/>
          </p:nvPr>
        </p:nvSpPr>
        <p:spPr/>
        <p:txBody>
          <a:bodyPr/>
          <a:lstStyle>
            <a:lvl1pPr>
              <a:defRPr>
                <a:solidFill>
                  <a:schemeClr val="bg1"/>
                </a:solidFill>
              </a:defRPr>
            </a:lvl1p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_Grower B">
    <p:spTree>
      <p:nvGrpSpPr>
        <p:cNvPr id="1" name=""/>
        <p:cNvGrpSpPr/>
        <p:nvPr/>
      </p:nvGrpSpPr>
      <p:grpSpPr>
        <a:xfrm>
          <a:off x="0" y="0"/>
          <a:ext cx="0" cy="0"/>
          <a:chOff x="0" y="0"/>
          <a:chExt cx="0" cy="0"/>
        </a:xfrm>
      </p:grpSpPr>
      <p:sp>
        <p:nvSpPr>
          <p:cNvPr id="38" name="Rectangle 15"/>
          <p:cNvSpPr>
            <a:spLocks noChangeArrowheads="1"/>
          </p:cNvSpPr>
          <p:nvPr userDrawn="1"/>
        </p:nvSpPr>
        <p:spPr bwMode="auto">
          <a:xfrm>
            <a:off x="80919" y="105195"/>
            <a:ext cx="1319255" cy="2671343"/>
          </a:xfrm>
          <a:prstGeom prst="rect">
            <a:avLst/>
          </a:prstGeom>
          <a:blipFill>
            <a:blip r:embed="rId2"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3"/>
          <p:cNvSpPr>
            <a:spLocks noChangeArrowheads="1"/>
          </p:cNvSpPr>
          <p:nvPr userDrawn="1"/>
        </p:nvSpPr>
        <p:spPr bwMode="auto">
          <a:xfrm flipH="1">
            <a:off x="18288" y="2776538"/>
            <a:ext cx="3867912" cy="4059936"/>
          </a:xfrm>
          <a:prstGeom prst="rect">
            <a:avLst/>
          </a:prstGeom>
          <a:blipFill>
            <a:blip r:embed="rId3"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14"/>
          <p:cNvSpPr>
            <a:spLocks noChangeArrowheads="1"/>
          </p:cNvSpPr>
          <p:nvPr userDrawn="1"/>
        </p:nvSpPr>
        <p:spPr bwMode="auto">
          <a:xfrm>
            <a:off x="1400175" y="24195"/>
            <a:ext cx="2486025" cy="2752344"/>
          </a:xfrm>
          <a:prstGeom prst="rect">
            <a:avLst/>
          </a:prstGeom>
          <a:blipFill>
            <a:blip r:embed="rId4" cstate="screen">
              <a:extLst>
                <a:ext uri="{28A0092B-C50C-407E-A947-70E740481C1C}">
                  <a14:useLocalDpi xmlns:a14="http://schemas.microsoft.com/office/drawing/2010/main"/>
                </a:ext>
              </a:extLst>
            </a:blip>
            <a:srcRect/>
            <a:stretch>
              <a:fillRect t="4312"/>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7"/>
          <p:cNvSpPr>
            <a:spLocks noEditPoints="1"/>
          </p:cNvSpPr>
          <p:nvPr userDrawn="1"/>
        </p:nvSpPr>
        <p:spPr bwMode="auto">
          <a:xfrm>
            <a:off x="-529" y="-529"/>
            <a:ext cx="9144000" cy="6858000"/>
          </a:xfrm>
          <a:custGeom>
            <a:avLst/>
            <a:gdLst>
              <a:gd name="T0" fmla="*/ 96 w 5760"/>
              <a:gd name="T1" fmla="*/ 96 h 4320"/>
              <a:gd name="T2" fmla="*/ 2446 w 5760"/>
              <a:gd name="T3" fmla="*/ 96 h 4320"/>
              <a:gd name="T4" fmla="*/ 2446 w 5760"/>
              <a:gd name="T5" fmla="*/ 4224 h 4320"/>
              <a:gd name="T6" fmla="*/ 96 w 5760"/>
              <a:gd name="T7" fmla="*/ 4224 h 4320"/>
              <a:gd name="T8" fmla="*/ 96 w 5760"/>
              <a:gd name="T9" fmla="*/ 96 h 4320"/>
              <a:gd name="T10" fmla="*/ 0 w 5760"/>
              <a:gd name="T11" fmla="*/ 0 h 4320"/>
              <a:gd name="T12" fmla="*/ 0 w 5760"/>
              <a:gd name="T13" fmla="*/ 4320 h 4320"/>
              <a:gd name="T14" fmla="*/ 2446 w 5760"/>
              <a:gd name="T15" fmla="*/ 4320 h 4320"/>
              <a:gd name="T16" fmla="*/ 5760 w 5760"/>
              <a:gd name="T17" fmla="*/ 4320 h 4320"/>
              <a:gd name="T18" fmla="*/ 5760 w 5760"/>
              <a:gd name="T19" fmla="*/ 0 h 4320"/>
              <a:gd name="T20" fmla="*/ 0 w 5760"/>
              <a:gd name="T21"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0" h="4320">
                <a:moveTo>
                  <a:pt x="96" y="96"/>
                </a:moveTo>
                <a:lnTo>
                  <a:pt x="2446" y="96"/>
                </a:lnTo>
                <a:lnTo>
                  <a:pt x="2446" y="4224"/>
                </a:lnTo>
                <a:lnTo>
                  <a:pt x="96" y="4224"/>
                </a:lnTo>
                <a:lnTo>
                  <a:pt x="96" y="96"/>
                </a:lnTo>
                <a:close/>
                <a:moveTo>
                  <a:pt x="0" y="0"/>
                </a:moveTo>
                <a:lnTo>
                  <a:pt x="0" y="4320"/>
                </a:lnTo>
                <a:lnTo>
                  <a:pt x="2446" y="4320"/>
                </a:lnTo>
                <a:lnTo>
                  <a:pt x="5760" y="4320"/>
                </a:lnTo>
                <a:lnTo>
                  <a:pt x="5760"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241260" y="482600"/>
            <a:ext cx="4445539" cy="967312"/>
          </a:xfrm>
        </p:spPr>
        <p:txBody>
          <a:bodyPr/>
          <a:lstStyle/>
          <a:p>
            <a:r>
              <a:rPr lang="en-US" dirty="0"/>
              <a:t>Click to edit Master title style</a:t>
            </a:r>
          </a:p>
        </p:txBody>
      </p:sp>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48" name="Slide Number Placeholder 47"/>
          <p:cNvSpPr>
            <a:spLocks noGrp="1"/>
          </p:cNvSpPr>
          <p:nvPr>
            <p:ph type="sldNum" sz="quarter" idx="10"/>
          </p:nvPr>
        </p:nvSpPr>
        <p:spPr/>
        <p:txBody>
          <a:body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241260" y="1463675"/>
            <a:ext cx="4443984"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2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_Grower B">
    <p:spTree>
      <p:nvGrpSpPr>
        <p:cNvPr id="1" name=""/>
        <p:cNvGrpSpPr/>
        <p:nvPr/>
      </p:nvGrpSpPr>
      <p:grpSpPr>
        <a:xfrm>
          <a:off x="0" y="0"/>
          <a:ext cx="0" cy="0"/>
          <a:chOff x="0" y="0"/>
          <a:chExt cx="0" cy="0"/>
        </a:xfrm>
      </p:grpSpPr>
      <p:sp>
        <p:nvSpPr>
          <p:cNvPr id="36" name="Rectangle 13"/>
          <p:cNvSpPr>
            <a:spLocks noChangeArrowheads="1"/>
          </p:cNvSpPr>
          <p:nvPr userDrawn="1"/>
        </p:nvSpPr>
        <p:spPr bwMode="auto">
          <a:xfrm>
            <a:off x="5243207" y="21526"/>
            <a:ext cx="3789582" cy="4059936"/>
          </a:xfrm>
          <a:prstGeom prst="rect">
            <a:avLst/>
          </a:prstGeom>
          <a:blipFill>
            <a:blip r:embed="rId2"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4"/>
          <p:cNvSpPr>
            <a:spLocks noChangeArrowheads="1"/>
          </p:cNvSpPr>
          <p:nvPr userDrawn="1"/>
        </p:nvSpPr>
        <p:spPr bwMode="auto">
          <a:xfrm>
            <a:off x="6507196" y="4081462"/>
            <a:ext cx="2550307" cy="2761488"/>
          </a:xfrm>
          <a:prstGeom prst="rect">
            <a:avLst/>
          </a:prstGeom>
          <a:blipFill>
            <a:blip r:embed="rId3" cstate="screen">
              <a:extLst>
                <a:ext uri="{28A0092B-C50C-407E-A947-70E740481C1C}">
                  <a14:useLocalDpi xmlns:a14="http://schemas.microsoft.com/office/drawing/2010/main"/>
                </a:ext>
              </a:extLst>
            </a:blip>
            <a:srcRect/>
            <a:stretch>
              <a:fillRect b="4801"/>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5"/>
          <p:cNvSpPr>
            <a:spLocks noChangeArrowheads="1"/>
          </p:cNvSpPr>
          <p:nvPr userDrawn="1"/>
        </p:nvSpPr>
        <p:spPr bwMode="auto">
          <a:xfrm>
            <a:off x="5243206" y="4081462"/>
            <a:ext cx="1263989" cy="2761488"/>
          </a:xfrm>
          <a:prstGeom prst="rect">
            <a:avLst/>
          </a:prstGeom>
          <a:blipFill>
            <a:blip r:embed="rId4" cstate="screen">
              <a:extLst>
                <a:ext uri="{28A0092B-C50C-407E-A947-70E740481C1C}">
                  <a14:useLocalDpi xmlns:a14="http://schemas.microsoft.com/office/drawing/2010/main"/>
                </a:ext>
              </a:extLst>
            </a:blip>
            <a:srcRect/>
            <a:stretch>
              <a:fillRect/>
            </a:stretch>
          </a:bli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76250" y="482600"/>
            <a:ext cx="4445539" cy="967312"/>
          </a:xfrm>
        </p:spPr>
        <p:txBody>
          <a:bodyPr/>
          <a:lstStyle/>
          <a:p>
            <a:r>
              <a:rPr lang="en-US" dirty="0"/>
              <a:t>Click to edit Master title style</a:t>
            </a:r>
          </a:p>
        </p:txBody>
      </p:sp>
      <p:sp>
        <p:nvSpPr>
          <p:cNvPr id="43"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48" name="Slide Number Placeholder 47"/>
          <p:cNvSpPr>
            <a:spLocks noGrp="1"/>
          </p:cNvSpPr>
          <p:nvPr>
            <p:ph type="sldNum" sz="quarter" idx="10"/>
          </p:nvPr>
        </p:nvSpPr>
        <p:spPr/>
        <p:txBody>
          <a:bodyPr/>
          <a:lstStyle>
            <a:lvl1pPr>
              <a:defRPr>
                <a:solidFill>
                  <a:schemeClr val="bg1"/>
                </a:solidFill>
              </a:defRPr>
            </a:lvl1pPr>
          </a:lstStyle>
          <a:p>
            <a:fld id="{F84EAD10-2DEC-401A-B3D3-1C18B5B81114}" type="slidenum">
              <a:rPr lang="en-US" smtClean="0"/>
              <a:pPr/>
              <a:t>‹#›</a:t>
            </a:fld>
            <a:endParaRPr lang="en-US" dirty="0"/>
          </a:p>
        </p:txBody>
      </p:sp>
      <p:grpSp>
        <p:nvGrpSpPr>
          <p:cNvPr id="62" name="Group 61"/>
          <p:cNvGrpSpPr/>
          <p:nvPr userDrawn="1"/>
        </p:nvGrpSpPr>
        <p:grpSpPr>
          <a:xfrm>
            <a:off x="7781235" y="6216457"/>
            <a:ext cx="1068945" cy="339796"/>
            <a:chOff x="-5748338" y="-3163888"/>
            <a:chExt cx="2157413" cy="685800"/>
          </a:xfrm>
        </p:grpSpPr>
        <p:sp>
          <p:nvSpPr>
            <p:cNvPr id="63" name="Freeform 62"/>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3"/>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7" name="Straight Connector 86"/>
          <p:cNvCxnSpPr/>
          <p:nvPr userDrawn="1"/>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476250" y="1463675"/>
            <a:ext cx="4445539" cy="44338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77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7781235" y="6216457"/>
            <a:ext cx="1068945" cy="339796"/>
            <a:chOff x="-5748338" y="-3163888"/>
            <a:chExt cx="2157413" cy="685800"/>
          </a:xfrm>
        </p:grpSpPr>
        <p:sp>
          <p:nvSpPr>
            <p:cNvPr id="36" name="Freeform 35"/>
            <p:cNvSpPr>
              <a:spLocks/>
            </p:cNvSpPr>
            <p:nvPr userDrawn="1"/>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userDrawn="1"/>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userDrawn="1"/>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userDrawn="1"/>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userDrawn="1"/>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EditPoints="1"/>
            </p:cNvSpPr>
            <p:nvPr userDrawn="1"/>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userDrawn="1"/>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userDrawn="1"/>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userDrawn="1"/>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userDrawn="1"/>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userDrawn="1"/>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userDrawn="1"/>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userDrawn="1"/>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userDrawn="1"/>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userDrawn="1"/>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userDrawn="1"/>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userDrawn="1"/>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p:cNvSpPr>
            <p:nvPr userDrawn="1"/>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EditPoints="1"/>
            </p:cNvSpPr>
            <p:nvPr userDrawn="1"/>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0" name="Straight Connector 59"/>
          <p:cNvCxnSpPr/>
          <p:nvPr userDrawn="1"/>
        </p:nvCxnSpPr>
        <p:spPr>
          <a:xfrm>
            <a:off x="7642049" y="6365727"/>
            <a:ext cx="0" cy="19039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76250" y="482600"/>
            <a:ext cx="8220456" cy="967312"/>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7194129" y="6219372"/>
            <a:ext cx="306388" cy="466725"/>
          </a:xfrm>
          <a:prstGeom prst="rect">
            <a:avLst/>
          </a:prstGeom>
        </p:spPr>
        <p:txBody>
          <a:bodyPr lIns="0" tIns="0" rIns="0" bIns="0" anchor="ctr"/>
          <a:lstStyle>
            <a:lvl1pPr algn="r">
              <a:defRPr lang="en-US" sz="1000" b="1"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stStyle>
          <a:p>
            <a:fld id="{F84EAD10-2DEC-401A-B3D3-1C18B5B81114}" type="slidenum">
              <a:rPr lang="en-US" smtClean="0"/>
              <a:pPr/>
              <a:t>‹#›</a:t>
            </a:fld>
            <a:endParaRPr lang="en-US" dirty="0"/>
          </a:p>
        </p:txBody>
      </p:sp>
      <p:sp>
        <p:nvSpPr>
          <p:cNvPr id="8" name="Freeform 6"/>
          <p:cNvSpPr>
            <a:spLocks noEditPoints="1"/>
          </p:cNvSpPr>
          <p:nvPr userDrawn="1"/>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idx="1"/>
          </p:nvPr>
        </p:nvSpPr>
        <p:spPr>
          <a:xfrm>
            <a:off x="476249" y="1463676"/>
            <a:ext cx="8220075" cy="44338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2414366"/>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707" r:id="rId3"/>
    <p:sldLayoutId id="2147483650" r:id="rId4"/>
    <p:sldLayoutId id="2147483652" r:id="rId5"/>
    <p:sldLayoutId id="2147483723" r:id="rId6"/>
    <p:sldLayoutId id="2147483696" r:id="rId7"/>
    <p:sldLayoutId id="2147483695" r:id="rId8"/>
    <p:sldLayoutId id="2147483724" r:id="rId9"/>
    <p:sldLayoutId id="2147483725" r:id="rId10"/>
    <p:sldLayoutId id="2147483698" r:id="rId11"/>
    <p:sldLayoutId id="2147483697" r:id="rId12"/>
    <p:sldLayoutId id="2147483726" r:id="rId13"/>
    <p:sldLayoutId id="2147483691" r:id="rId14"/>
    <p:sldLayoutId id="2147483692" r:id="rId15"/>
    <p:sldLayoutId id="2147483730" r:id="rId16"/>
    <p:sldLayoutId id="2147483731" r:id="rId17"/>
    <p:sldLayoutId id="2147483728" r:id="rId18"/>
    <p:sldLayoutId id="2147483729" r:id="rId19"/>
    <p:sldLayoutId id="2147483719" r:id="rId20"/>
    <p:sldLayoutId id="2147483710" r:id="rId21"/>
    <p:sldLayoutId id="2147483682" r:id="rId22"/>
    <p:sldLayoutId id="2147483683" r:id="rId23"/>
    <p:sldLayoutId id="2147483681" r:id="rId24"/>
    <p:sldLayoutId id="2147483679" r:id="rId25"/>
    <p:sldLayoutId id="2147483732" r:id="rId26"/>
    <p:sldLayoutId id="214748373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200" b="1" i="0" kern="1200" cap="none"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83464" indent="-283464" algn="l" defTabSz="914400" rtl="0" eaLnBrk="1" latinLnBrk="0" hangingPunct="1">
        <a:lnSpc>
          <a:spcPct val="100000"/>
        </a:lnSpc>
        <a:spcBef>
          <a:spcPts val="1000"/>
        </a:spcBef>
        <a:buClr>
          <a:schemeClr val="bg2"/>
        </a:buClr>
        <a:buFont typeface="Arial" panose="020B0604020202020204" pitchFamily="34" charset="0"/>
        <a:buChar char="•"/>
        <a:defRPr lang="en-US" sz="2800" b="0" kern="1200" cap="none" spc="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03504" indent="-310896" algn="l" defTabSz="914400" rtl="0" eaLnBrk="1" latinLnBrk="0" hangingPunct="1">
        <a:lnSpc>
          <a:spcPct val="100000"/>
        </a:lnSpc>
        <a:spcBef>
          <a:spcPts val="672"/>
        </a:spcBef>
        <a:buClr>
          <a:schemeClr val="bg2"/>
        </a:buClr>
        <a:buFont typeface="Courier New" panose="02070309020205020404" pitchFamily="49" charset="0"/>
        <a:buChar char="­"/>
        <a:defRPr sz="24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32104" indent="-210312" algn="l" defTabSz="914400" rtl="0" eaLnBrk="1" latinLnBrk="0" hangingPunct="1">
        <a:lnSpc>
          <a:spcPct val="100000"/>
        </a:lnSpc>
        <a:spcBef>
          <a:spcPts val="576"/>
        </a:spcBef>
        <a:buClr>
          <a:schemeClr val="bg2"/>
        </a:buClr>
        <a:buFont typeface="Arial" panose="020B0604020202020204" pitchFamily="34" charset="0"/>
        <a:buChar char="•"/>
        <a:defRPr sz="20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069848" indent="-237744" algn="l" defTabSz="914400" rtl="0" eaLnBrk="1" latinLnBrk="0" hangingPunct="1">
        <a:lnSpc>
          <a:spcPct val="100000"/>
        </a:lnSpc>
        <a:spcBef>
          <a:spcPts val="48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298448" indent="-228600" algn="l" defTabSz="914400" rtl="0" eaLnBrk="1" latinLnBrk="0" hangingPunct="1">
        <a:lnSpc>
          <a:spcPct val="100000"/>
        </a:lnSpc>
        <a:spcBef>
          <a:spcPts val="480"/>
        </a:spcBef>
        <a:buClr>
          <a:schemeClr val="bg2"/>
        </a:buClr>
        <a:buFont typeface="Arial" panose="020B0604020202020204" pitchFamily="34" charset="0"/>
        <a:buChar char="»"/>
        <a:defRPr sz="1800"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543050" indent="-228600" algn="l" defTabSz="914400" rtl="0" eaLnBrk="1" latinLnBrk="0" hangingPunct="1">
        <a:lnSpc>
          <a:spcPct val="10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1773238" indent="-228600" algn="l" defTabSz="914400" rtl="0" eaLnBrk="1" latinLnBrk="0" hangingPunct="1">
        <a:lnSpc>
          <a:spcPct val="100000"/>
        </a:lnSpc>
        <a:spcBef>
          <a:spcPts val="24"/>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2011680" indent="-228600" algn="l" defTabSz="914400" rtl="0" eaLnBrk="1" latinLnBrk="0" hangingPunct="1">
        <a:lnSpc>
          <a:spcPct val="100000"/>
        </a:lnSpc>
        <a:spcBef>
          <a:spcPts val="24"/>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8pPr>
      <a:lvl9pPr marL="2249424" indent="-228600" algn="l" defTabSz="914400" rtl="0" eaLnBrk="1" latinLnBrk="0" hangingPunct="1">
        <a:lnSpc>
          <a:spcPct val="100000"/>
        </a:lnSpc>
        <a:spcBef>
          <a:spcPts val="24"/>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law.cornell.edu/supct/html/99-1996.ZS.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pewinternet.org/2015/01/29/chapter-3-attitudes-and-beliefs-on-science-and-technology-topic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9bS50miDIE"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84.JPG"/></Relationships>
</file>

<file path=ppt/slides/_rels/slide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7.JPG"/></Relationships>
</file>

<file path=ppt/slides/_rels/slide2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jpeg"/></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bit.ly/1Ss4Pd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84EAD10-2DEC-401A-B3D3-1C18B5B81114}" type="slidenum">
              <a:rPr lang="en-US" smtClean="0"/>
              <a:pPr/>
              <a:t>1</a:t>
            </a:fld>
            <a:endParaRPr lang="en-US" dirty="0"/>
          </a:p>
        </p:txBody>
      </p:sp>
      <p:sp>
        <p:nvSpPr>
          <p:cNvPr id="5" name="Content Placeholder 2"/>
          <p:cNvSpPr>
            <a:spLocks noGrp="1"/>
          </p:cNvSpPr>
          <p:nvPr>
            <p:ph idx="11"/>
          </p:nvPr>
        </p:nvSpPr>
        <p:spPr>
          <a:xfrm>
            <a:off x="3720662" y="1481960"/>
            <a:ext cx="4961327" cy="4433066"/>
          </a:xfrm>
        </p:spPr>
        <p:txBody>
          <a:bodyPr>
            <a:normAutofit/>
          </a:bodyPr>
          <a:lstStyle/>
          <a:p>
            <a:pPr algn="ctr">
              <a:buNone/>
            </a:pPr>
            <a:r>
              <a:rPr lang="en-US" sz="4800" b="1" dirty="0">
                <a:solidFill>
                  <a:schemeClr val="bg2">
                    <a:lumMod val="50000"/>
                  </a:schemeClr>
                </a:solidFill>
              </a:rPr>
              <a:t>Sharing Monsanto’s Story:</a:t>
            </a:r>
          </a:p>
          <a:p>
            <a:pPr algn="ctr">
              <a:buNone/>
            </a:pPr>
            <a:r>
              <a:rPr lang="en-US" sz="4800" b="1" i="1" dirty="0">
                <a:solidFill>
                  <a:schemeClr val="bg2">
                    <a:lumMod val="50000"/>
                  </a:schemeClr>
                </a:solidFill>
              </a:rPr>
              <a:t>Food, Inc.</a:t>
            </a:r>
            <a:endParaRPr lang="en-US" sz="4800" dirty="0">
              <a:solidFill>
                <a:schemeClr val="bg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Interestingly enough..</a:t>
            </a:r>
          </a:p>
        </p:txBody>
      </p:sp>
      <p:sp>
        <p:nvSpPr>
          <p:cNvPr id="4" name="Text Placeholder 3"/>
          <p:cNvSpPr>
            <a:spLocks noGrp="1"/>
          </p:cNvSpPr>
          <p:nvPr>
            <p:ph type="body" sz="quarter" idx="11"/>
          </p:nvPr>
        </p:nvSpPr>
        <p:spPr>
          <a:xfrm>
            <a:off x="476250" y="1463674"/>
            <a:ext cx="8220075" cy="5013325"/>
          </a:xfrm>
        </p:spPr>
        <p:txBody>
          <a:bodyPr>
            <a:normAutofit fontScale="92500" lnSpcReduction="10000"/>
          </a:bodyPr>
          <a:lstStyle/>
          <a:p>
            <a:pPr>
              <a:lnSpc>
                <a:spcPct val="100000"/>
              </a:lnSpc>
            </a:pPr>
            <a:r>
              <a:rPr lang="en-US" sz="3100" dirty="0">
                <a:solidFill>
                  <a:schemeClr val="tx2">
                    <a:lumMod val="75000"/>
                  </a:schemeClr>
                </a:solidFill>
              </a:rPr>
              <a:t>Although figures in the media claim that Monsanto accounts for more than 90% of the seed sold in corn, soybeans and cotton- this is misleading:</a:t>
            </a:r>
            <a:endParaRPr lang="en-US" sz="3100" dirty="0">
              <a:solidFill>
                <a:srgbClr val="000000"/>
              </a:solidFill>
            </a:endParaRPr>
          </a:p>
          <a:p>
            <a:pPr marL="576072" lvl="1" indent="-457200">
              <a:lnSpc>
                <a:spcPct val="100000"/>
              </a:lnSpc>
              <a:buFont typeface="Wingdings" pitchFamily="2" charset="2"/>
              <a:buChar char="v"/>
            </a:pPr>
            <a:r>
              <a:rPr lang="en-US" sz="2600" dirty="0">
                <a:solidFill>
                  <a:schemeClr val="tx2">
                    <a:lumMod val="50000"/>
                  </a:schemeClr>
                </a:solidFill>
              </a:rPr>
              <a:t>In 2013, Monsanto branded soy and corn seeds account for roughly one-third of the market. Our share is significantly less in other seed crops </a:t>
            </a:r>
          </a:p>
          <a:p>
            <a:pPr marL="576072" lvl="1" indent="-457200">
              <a:lnSpc>
                <a:spcPct val="100000"/>
              </a:lnSpc>
              <a:buFont typeface="Wingdings" pitchFamily="2" charset="2"/>
              <a:buChar char="v"/>
            </a:pPr>
            <a:r>
              <a:rPr lang="en-US" sz="2600" dirty="0">
                <a:solidFill>
                  <a:schemeClr val="tx2">
                    <a:lumMod val="50000"/>
                  </a:schemeClr>
                </a:solidFill>
              </a:rPr>
              <a:t>Globally, while Monsanto is one of the largest commercial seed companies, what we offer is less than five percent of the world's seeds</a:t>
            </a:r>
          </a:p>
          <a:p>
            <a:pPr marL="576072" lvl="1" indent="-457200">
              <a:lnSpc>
                <a:spcPct val="100000"/>
              </a:lnSpc>
              <a:buFont typeface="Wingdings" pitchFamily="2" charset="2"/>
              <a:buChar char="v"/>
            </a:pPr>
            <a:r>
              <a:rPr lang="en-US" sz="2600" dirty="0">
                <a:solidFill>
                  <a:schemeClr val="tx2">
                    <a:lumMod val="50000"/>
                  </a:schemeClr>
                </a:solidFill>
              </a:rPr>
              <a:t>However, Monsanto does license some of our technology to others</a:t>
            </a:r>
          </a:p>
          <a:p>
            <a:pPr marL="0" lvl="1" indent="0">
              <a:lnSpc>
                <a:spcPct val="110000"/>
              </a:lnSpc>
              <a:spcBef>
                <a:spcPts val="0"/>
              </a:spcBef>
              <a:buFont typeface="Wingdings" pitchFamily="2" charset="2"/>
              <a:buChar char="v"/>
            </a:pPr>
            <a:endParaRPr lang="en-US" dirty="0">
              <a:solidFill>
                <a:srgbClr val="000000"/>
              </a:solidFill>
            </a:endParaRPr>
          </a:p>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discussed in Food, Inc. about Monsanto   </a:t>
            </a:r>
          </a:p>
        </p:txBody>
      </p:sp>
      <p:sp>
        <p:nvSpPr>
          <p:cNvPr id="3" name="Content Placeholder 2"/>
          <p:cNvSpPr>
            <a:spLocks noGrp="1"/>
          </p:cNvSpPr>
          <p:nvPr>
            <p:ph type="body" sz="quarter" idx="11"/>
          </p:nvPr>
        </p:nvSpPr>
        <p:spPr>
          <a:xfrm>
            <a:off x="476250" y="1814512"/>
            <a:ext cx="8220075" cy="4433888"/>
          </a:xfrm>
        </p:spPr>
        <p:txBody>
          <a:bodyPr>
            <a:normAutofit/>
          </a:bodyPr>
          <a:lstStyle/>
          <a:p>
            <a:pPr marL="573088" lvl="1" indent="-457200">
              <a:buFont typeface="+mj-lt"/>
              <a:buAutoNum type="arabicPeriod"/>
            </a:pPr>
            <a:r>
              <a:rPr lang="en-US" b="1" dirty="0">
                <a:solidFill>
                  <a:schemeClr val="tx2">
                    <a:lumMod val="60000"/>
                    <a:lumOff val="40000"/>
                  </a:schemeClr>
                </a:solidFill>
              </a:rPr>
              <a:t>Seed saving, Patents, and legal agreements</a:t>
            </a:r>
          </a:p>
          <a:p>
            <a:pPr marL="573088" lvl="1" indent="-457200">
              <a:buFont typeface="+mj-lt"/>
              <a:buAutoNum type="arabicPeriod"/>
            </a:pPr>
            <a:r>
              <a:rPr lang="en-US" b="1" dirty="0">
                <a:solidFill>
                  <a:schemeClr val="tx2">
                    <a:lumMod val="60000"/>
                    <a:lumOff val="40000"/>
                  </a:schemeClr>
                </a:solidFill>
              </a:rPr>
              <a:t>Monopolizing the soybean industry</a:t>
            </a:r>
          </a:p>
          <a:p>
            <a:pPr marL="573088" lvl="1" indent="-457200">
              <a:buFont typeface="+mj-lt"/>
              <a:buAutoNum type="arabicPeriod"/>
            </a:pPr>
            <a:r>
              <a:rPr lang="en-US" b="1" dirty="0">
                <a:solidFill>
                  <a:srgbClr val="000000"/>
                </a:solidFill>
              </a:rPr>
              <a:t>“Revolving door” with government regulators</a:t>
            </a:r>
          </a:p>
          <a:p>
            <a:pPr marL="573088" lvl="1" indent="-457200">
              <a:buFont typeface="+mj-lt"/>
              <a:buAutoNum type="arabicPeriod"/>
            </a:pPr>
            <a:r>
              <a:rPr lang="en-US" b="1" dirty="0">
                <a:solidFill>
                  <a:schemeClr val="tx2">
                    <a:lumMod val="60000"/>
                    <a:lumOff val="40000"/>
                  </a:schemeClr>
                </a:solidFill>
              </a:rPr>
              <a:t>Safety of GM crops</a:t>
            </a:r>
          </a:p>
          <a:p>
            <a:pPr marL="573088" lvl="1" indent="-457200">
              <a:buFont typeface="+mj-lt"/>
              <a:buAutoNum type="arabicPeriod"/>
            </a:pPr>
            <a:r>
              <a:rPr lang="en-US" b="1" dirty="0">
                <a:solidFill>
                  <a:schemeClr val="tx2">
                    <a:lumMod val="60000"/>
                    <a:lumOff val="40000"/>
                  </a:schemeClr>
                </a:solidFill>
              </a:rPr>
              <a:t>Labeling of GM Crops</a:t>
            </a:r>
          </a:p>
          <a:p>
            <a:pPr marL="573088" lvl="1" indent="-457200">
              <a:buFont typeface="+mj-lt"/>
              <a:buAutoNum type="arabicPeriod"/>
            </a:pPr>
            <a:endParaRPr lang="en-US" b="1" dirty="0">
              <a:solidFill>
                <a:schemeClr val="tx2">
                  <a:lumMod val="60000"/>
                  <a:lumOff val="40000"/>
                </a:schemeClr>
              </a:solidFill>
            </a:endParaRPr>
          </a:p>
        </p:txBody>
      </p:sp>
      <p:sp>
        <p:nvSpPr>
          <p:cNvPr id="10" name="Rectangle 9"/>
          <p:cNvSpPr/>
          <p:nvPr/>
        </p:nvSpPr>
        <p:spPr>
          <a:xfrm>
            <a:off x="6400800" y="3962400"/>
            <a:ext cx="1334885" cy="9043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10550" cy="967312"/>
          </a:xfrm>
        </p:spPr>
        <p:txBody>
          <a:bodyPr/>
          <a:lstStyle/>
          <a:p>
            <a:r>
              <a:rPr lang="en-US" dirty="0"/>
              <a:t>Food Inc Suggests…</a:t>
            </a:r>
          </a:p>
        </p:txBody>
      </p:sp>
      <p:sp>
        <p:nvSpPr>
          <p:cNvPr id="3" name="Content Placeholder 2"/>
          <p:cNvSpPr>
            <a:spLocks noGrp="1"/>
          </p:cNvSpPr>
          <p:nvPr>
            <p:ph type="body" sz="quarter" idx="11"/>
          </p:nvPr>
        </p:nvSpPr>
        <p:spPr>
          <a:xfrm>
            <a:off x="304800" y="1342712"/>
            <a:ext cx="8229600" cy="4525963"/>
          </a:xfrm>
        </p:spPr>
        <p:txBody>
          <a:bodyPr>
            <a:normAutofit/>
          </a:bodyPr>
          <a:lstStyle/>
          <a:p>
            <a:endParaRPr lang="en-US" dirty="0"/>
          </a:p>
          <a:p>
            <a:endParaRPr lang="en-US" b="1" dirty="0">
              <a:solidFill>
                <a:schemeClr val="tx2">
                  <a:lumMod val="75000"/>
                </a:schemeClr>
              </a:solidFill>
            </a:endParaRPr>
          </a:p>
          <a:p>
            <a:pPr>
              <a:buNone/>
            </a:pPr>
            <a:r>
              <a:rPr lang="en-US" b="1" dirty="0">
                <a:solidFill>
                  <a:schemeClr val="tx2">
                    <a:lumMod val="75000"/>
                  </a:schemeClr>
                </a:solidFill>
              </a:rPr>
              <a:t>What are the facts?</a:t>
            </a:r>
          </a:p>
          <a:p>
            <a:endParaRPr lang="en-US" dirty="0"/>
          </a:p>
          <a:p>
            <a:pPr>
              <a:buNone/>
            </a:pPr>
            <a:endParaRPr lang="en-US" dirty="0"/>
          </a:p>
          <a:p>
            <a:pPr>
              <a:buNone/>
            </a:pPr>
            <a:endParaRPr lang="en-US" dirty="0"/>
          </a:p>
          <a:p>
            <a:endParaRPr lang="en-US" dirty="0"/>
          </a:p>
          <a:p>
            <a:pPr lvl="1">
              <a:buNone/>
            </a:pPr>
            <a:endParaRPr lang="en-US" dirty="0"/>
          </a:p>
        </p:txBody>
      </p:sp>
      <p:sp>
        <p:nvSpPr>
          <p:cNvPr id="5" name="Rectangle 4"/>
          <p:cNvSpPr/>
          <p:nvPr/>
        </p:nvSpPr>
        <p:spPr>
          <a:xfrm>
            <a:off x="304800" y="1143000"/>
            <a:ext cx="8458200" cy="6555641"/>
          </a:xfrm>
          <a:prstGeom prst="rect">
            <a:avLst/>
          </a:prstGeom>
        </p:spPr>
        <p:txBody>
          <a:bodyPr wrap="square">
            <a:spAutoFit/>
          </a:bodyPr>
          <a:lstStyle/>
          <a:p>
            <a:pPr marL="514350"/>
            <a:r>
              <a:rPr lang="en-US" sz="2200" dirty="0">
                <a:solidFill>
                  <a:schemeClr val="tx2">
                    <a:lumMod val="75000"/>
                  </a:schemeClr>
                </a:solidFill>
              </a:rPr>
              <a:t>Former Monsanto employees now working in government positions have influenced government decisions on biotechnology </a:t>
            </a:r>
          </a:p>
          <a:p>
            <a:pPr marL="514350">
              <a:buNone/>
            </a:pPr>
            <a:endParaRPr lang="en-US" sz="2500" b="1" dirty="0">
              <a:solidFill>
                <a:schemeClr val="tx2">
                  <a:lumMod val="75000"/>
                </a:schemeClr>
              </a:solidFill>
            </a:endParaRPr>
          </a:p>
          <a:p>
            <a:pPr lvl="1"/>
            <a:endParaRPr lang="en-US" sz="1700" dirty="0">
              <a:solidFill>
                <a:srgbClr val="000000"/>
              </a:solidFill>
            </a:endParaRPr>
          </a:p>
          <a:p>
            <a:pPr lvl="1">
              <a:buFont typeface="Arial" pitchFamily="34" charset="0"/>
              <a:buChar char="•"/>
            </a:pPr>
            <a:endParaRPr lang="en-US" sz="1700" dirty="0">
              <a:solidFill>
                <a:srgbClr val="000000"/>
              </a:solidFill>
            </a:endParaRPr>
          </a:p>
          <a:p>
            <a:pPr lvl="1" indent="-91440">
              <a:spcBef>
                <a:spcPts val="1200"/>
              </a:spcBef>
              <a:buClr>
                <a:schemeClr val="bg2"/>
              </a:buClr>
              <a:buFont typeface="Arial" pitchFamily="34" charset="0"/>
              <a:buChar char="•"/>
            </a:pPr>
            <a:r>
              <a:rPr lang="en-US" dirty="0">
                <a:solidFill>
                  <a:srgbClr val="000000"/>
                </a:solidFill>
              </a:rPr>
              <a:t>Both the public and private sectors benefit when employers have access to the most competent and experienced people</a:t>
            </a:r>
            <a:endParaRPr lang="en-US" strike="sngStrike" dirty="0">
              <a:solidFill>
                <a:srgbClr val="000000"/>
              </a:solidFill>
            </a:endParaRPr>
          </a:p>
          <a:p>
            <a:pPr lvl="1" indent="-91440">
              <a:spcBef>
                <a:spcPts val="1200"/>
              </a:spcBef>
              <a:buClr>
                <a:schemeClr val="bg2"/>
              </a:buClr>
              <a:buFont typeface="Arial" pitchFamily="34" charset="0"/>
              <a:buChar char="•"/>
            </a:pPr>
            <a:r>
              <a:rPr lang="en-US" dirty="0">
                <a:solidFill>
                  <a:srgbClr val="000000"/>
                </a:solidFill>
              </a:rPr>
              <a:t>In every business sector, experienced and highly talented individuals are likely to change jobs to better match and expand their experience, skills and interests</a:t>
            </a:r>
          </a:p>
          <a:p>
            <a:pPr marL="914400" lvl="3" indent="-91440">
              <a:spcBef>
                <a:spcPts val="1200"/>
              </a:spcBef>
              <a:buBlip>
                <a:blip r:embed="rId3"/>
              </a:buBlip>
            </a:pPr>
            <a:r>
              <a:rPr lang="en-US" dirty="0">
                <a:solidFill>
                  <a:srgbClr val="000000"/>
                </a:solidFill>
              </a:rPr>
              <a:t>This is similar to superintendants being former teachers; it makes a lot of sense as they know how the classroom functions and will make effective decisions from that experience</a:t>
            </a:r>
          </a:p>
          <a:p>
            <a:pPr lvl="1" indent="-91440">
              <a:spcBef>
                <a:spcPts val="1200"/>
              </a:spcBef>
              <a:buClr>
                <a:schemeClr val="bg2"/>
              </a:buClr>
              <a:buFont typeface="Arial" pitchFamily="34" charset="0"/>
              <a:buChar char="•"/>
            </a:pPr>
            <a:r>
              <a:rPr lang="en-US" dirty="0">
                <a:solidFill>
                  <a:srgbClr val="000000"/>
                </a:solidFill>
              </a:rPr>
              <a:t>Federal laws carefully prevent conflict-of-interest situations when private sector employees take government jobs</a:t>
            </a:r>
          </a:p>
          <a:p>
            <a:pPr marL="514350"/>
            <a:endParaRPr lang="en-US" sz="2500" dirty="0">
              <a:solidFill>
                <a:schemeClr val="tx2">
                  <a:lumMod val="75000"/>
                </a:schemeClr>
              </a:solidFill>
            </a:endParaRPr>
          </a:p>
          <a:p>
            <a:pPr marL="514350"/>
            <a:endParaRPr lang="en-US" sz="2500" dirty="0">
              <a:solidFill>
                <a:schemeClr val="tx2">
                  <a:lumMod val="75000"/>
                </a:schemeClr>
              </a:solidFill>
            </a:endParaRPr>
          </a:p>
          <a:p>
            <a:pPr marL="514350"/>
            <a:endParaRPr lang="en-US" sz="2500" dirty="0">
              <a:solidFill>
                <a:srgbClr val="00B050"/>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Interestingly enough..</a:t>
            </a:r>
          </a:p>
        </p:txBody>
      </p:sp>
      <p:sp>
        <p:nvSpPr>
          <p:cNvPr id="3" name="Content Placeholder 2"/>
          <p:cNvSpPr>
            <a:spLocks noGrp="1"/>
          </p:cNvSpPr>
          <p:nvPr>
            <p:ph type="body" sz="quarter" idx="11"/>
          </p:nvPr>
        </p:nvSpPr>
        <p:spPr>
          <a:xfrm>
            <a:off x="457200" y="1447800"/>
            <a:ext cx="8466083" cy="4763814"/>
          </a:xfrm>
        </p:spPr>
        <p:txBody>
          <a:bodyPr>
            <a:normAutofit lnSpcReduction="10000"/>
          </a:bodyPr>
          <a:lstStyle/>
          <a:p>
            <a:r>
              <a:rPr lang="en-US" dirty="0">
                <a:solidFill>
                  <a:schemeClr val="tx2">
                    <a:lumMod val="75000"/>
                  </a:schemeClr>
                </a:solidFill>
              </a:rPr>
              <a:t>The film uses Supreme Court Justice Clarence Thomas as a high profile example but:</a:t>
            </a:r>
          </a:p>
          <a:p>
            <a:pPr marL="573088" lvl="1" indent="-457200">
              <a:buFont typeface="Wingdings" pitchFamily="2" charset="2"/>
              <a:buChar char="v"/>
            </a:pPr>
            <a:r>
              <a:rPr lang="en-US" dirty="0">
                <a:solidFill>
                  <a:schemeClr val="tx2">
                    <a:lumMod val="50000"/>
                  </a:schemeClr>
                </a:solidFill>
              </a:rPr>
              <a:t>Thomas worked at Monsanto as an attorney 12 years before his role as a Supreme Court justice;  at that time, Monsanto was not involved in biotechnology</a:t>
            </a:r>
          </a:p>
          <a:p>
            <a:pPr marL="573088" lvl="1" indent="-457200">
              <a:buFont typeface="Wingdings" pitchFamily="2" charset="2"/>
              <a:buChar char="v"/>
            </a:pPr>
            <a:r>
              <a:rPr lang="en-US" dirty="0">
                <a:solidFill>
                  <a:schemeClr val="tx2">
                    <a:lumMod val="50000"/>
                  </a:schemeClr>
                </a:solidFill>
              </a:rPr>
              <a:t>The case in question involved a competitor of ours – Pioneer.  It was not a Monsanto case</a:t>
            </a:r>
            <a:endParaRPr lang="en-US" b="1" dirty="0">
              <a:solidFill>
                <a:schemeClr val="tx2">
                  <a:lumMod val="50000"/>
                </a:schemeClr>
              </a:solidFill>
            </a:endParaRPr>
          </a:p>
          <a:p>
            <a:pPr marL="573088" lvl="1" indent="-457200">
              <a:buFont typeface="Wingdings" pitchFamily="2" charset="2"/>
              <a:buChar char="v"/>
            </a:pPr>
            <a:r>
              <a:rPr lang="en-US" dirty="0">
                <a:solidFill>
                  <a:schemeClr val="tx2">
                    <a:lumMod val="50000"/>
                  </a:schemeClr>
                </a:solidFill>
              </a:rPr>
              <a:t>Even though Thomas wrote the majority opinion in a </a:t>
            </a:r>
            <a:r>
              <a:rPr lang="en-US" dirty="0">
                <a:solidFill>
                  <a:schemeClr val="tx2">
                    <a:lumMod val="50000"/>
                  </a:schemeClr>
                </a:solidFill>
                <a:hlinkClick r:id="rId3"/>
              </a:rPr>
              <a:t>biotechnology case</a:t>
            </a:r>
            <a:r>
              <a:rPr lang="en-US" dirty="0">
                <a:solidFill>
                  <a:schemeClr val="tx2">
                    <a:lumMod val="50000"/>
                  </a:schemeClr>
                </a:solidFill>
              </a:rPr>
              <a:t> in 2001, five independent justices voted with him (it was a 6-2 decision)</a:t>
            </a:r>
          </a:p>
          <a:p>
            <a:endParaRPr 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39486" y="729343"/>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76250" y="-39928"/>
            <a:ext cx="8220456" cy="967312"/>
          </a:xfrm>
        </p:spPr>
        <p:txBody>
          <a:bodyPr/>
          <a:lstStyle/>
          <a:p>
            <a:r>
              <a:rPr lang="en-US" dirty="0"/>
              <a:t>Interestingly enough..Part 2</a:t>
            </a:r>
          </a:p>
        </p:txBody>
      </p:sp>
      <p:sp>
        <p:nvSpPr>
          <p:cNvPr id="8" name="TextBox 7"/>
          <p:cNvSpPr txBox="1"/>
          <p:nvPr/>
        </p:nvSpPr>
        <p:spPr>
          <a:xfrm>
            <a:off x="304799" y="4909455"/>
            <a:ext cx="8327572" cy="1632857"/>
          </a:xfrm>
          <a:prstGeom prst="rect">
            <a:avLst/>
          </a:prstGeom>
          <a:noFill/>
        </p:spPr>
        <p:txBody>
          <a:bodyPr wrap="square" rtlCol="0">
            <a:noAutofit/>
          </a:bodyPr>
          <a:lstStyle/>
          <a:p>
            <a:r>
              <a:rPr lang="en-US"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Although there are </a:t>
            </a:r>
            <a:r>
              <a:rPr lang="en-US" b="1"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large gaps </a:t>
            </a:r>
            <a:r>
              <a:rPr lang="en-US"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on each of these issues, the </a:t>
            </a:r>
            <a:r>
              <a:rPr lang="en-US" b="1"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greates</a:t>
            </a:r>
            <a:r>
              <a:rPr lang="en-US" b="1" spc="-50" dirty="0">
                <a:solidFill>
                  <a:schemeClr val="tx2"/>
                </a:solidFill>
                <a:latin typeface="Verdana" panose="020B0604030504040204" pitchFamily="34" charset="0"/>
                <a:ea typeface="Verdana" panose="020B0604030504040204" pitchFamily="34" charset="0"/>
                <a:cs typeface="Verdana" panose="020B0604030504040204" pitchFamily="34" charset="0"/>
              </a:rPr>
              <a:t>t divide among scientists and consumers is whether GMOs are safe to eat</a:t>
            </a:r>
            <a:r>
              <a:rPr lang="en-US" spc="-50" dirty="0">
                <a:solidFill>
                  <a:schemeClr val="tx2"/>
                </a:solidFill>
                <a:latin typeface="Verdana" panose="020B0604030504040204" pitchFamily="34" charset="0"/>
                <a:ea typeface="Verdana" panose="020B0604030504040204" pitchFamily="34" charset="0"/>
                <a:cs typeface="Verdana" panose="020B0604030504040204" pitchFamily="34" charset="0"/>
              </a:rPr>
              <a:t>.</a:t>
            </a:r>
          </a:p>
          <a:p>
            <a:endParaRPr lang="en-US" sz="500" spc="-5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B0F0"/>
                </a:solidFill>
              </a:rPr>
              <a:t>88% of AAAS scientists say it is generally safe to eat genetically modified (GM) foods compared with 37% of the general public who say the same, a gap of 51 percentage points. </a:t>
            </a:r>
            <a:r>
              <a:rPr lang="en-US" sz="1500" dirty="0">
                <a:solidFill>
                  <a:srgbClr val="000000"/>
                </a:solidFill>
                <a:hlinkClick r:id="rId4"/>
              </a:rPr>
              <a:t>Pew Research Center</a:t>
            </a:r>
            <a:endParaRPr lang="en-US" sz="1500" kern="1200" spc="-5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discussed in Food, Inc. about Monsanto   </a:t>
            </a:r>
          </a:p>
        </p:txBody>
      </p:sp>
      <p:sp>
        <p:nvSpPr>
          <p:cNvPr id="3" name="Content Placeholder 2"/>
          <p:cNvSpPr>
            <a:spLocks noGrp="1"/>
          </p:cNvSpPr>
          <p:nvPr>
            <p:ph type="body" sz="quarter" idx="11"/>
          </p:nvPr>
        </p:nvSpPr>
        <p:spPr>
          <a:xfrm>
            <a:off x="476250" y="1814512"/>
            <a:ext cx="8220075" cy="4433888"/>
          </a:xfrm>
        </p:spPr>
        <p:txBody>
          <a:bodyPr>
            <a:normAutofit/>
          </a:bodyPr>
          <a:lstStyle/>
          <a:p>
            <a:pPr marL="573088" lvl="1" indent="-457200">
              <a:buFont typeface="+mj-lt"/>
              <a:buAutoNum type="arabicPeriod"/>
            </a:pPr>
            <a:r>
              <a:rPr lang="en-US" b="1" dirty="0">
                <a:solidFill>
                  <a:schemeClr val="tx2">
                    <a:lumMod val="60000"/>
                    <a:lumOff val="40000"/>
                  </a:schemeClr>
                </a:solidFill>
              </a:rPr>
              <a:t>Seed saving, Patents, and legal agreements</a:t>
            </a:r>
          </a:p>
          <a:p>
            <a:pPr marL="573088" lvl="1" indent="-457200">
              <a:buFont typeface="+mj-lt"/>
              <a:buAutoNum type="arabicPeriod"/>
            </a:pPr>
            <a:r>
              <a:rPr lang="en-US" b="1" dirty="0">
                <a:solidFill>
                  <a:schemeClr val="tx2">
                    <a:lumMod val="60000"/>
                    <a:lumOff val="40000"/>
                  </a:schemeClr>
                </a:solidFill>
              </a:rPr>
              <a:t>Monopolizing the soybean industry</a:t>
            </a:r>
          </a:p>
          <a:p>
            <a:pPr marL="573088" lvl="1" indent="-457200">
              <a:buFont typeface="+mj-lt"/>
              <a:buAutoNum type="arabicPeriod"/>
            </a:pPr>
            <a:r>
              <a:rPr lang="en-US" b="1" dirty="0">
                <a:solidFill>
                  <a:schemeClr val="tx2">
                    <a:lumMod val="60000"/>
                    <a:lumOff val="40000"/>
                  </a:schemeClr>
                </a:solidFill>
              </a:rPr>
              <a:t>“Revolving door” with government regulators</a:t>
            </a:r>
          </a:p>
          <a:p>
            <a:pPr marL="573088" lvl="1" indent="-457200">
              <a:buFont typeface="+mj-lt"/>
              <a:buAutoNum type="arabicPeriod"/>
            </a:pPr>
            <a:r>
              <a:rPr lang="en-US" b="1" dirty="0"/>
              <a:t>Safety of GM crops</a:t>
            </a:r>
          </a:p>
          <a:p>
            <a:pPr marL="573088" lvl="1" indent="-457200">
              <a:buFont typeface="+mj-lt"/>
              <a:buAutoNum type="arabicPeriod"/>
            </a:pPr>
            <a:r>
              <a:rPr lang="en-US" b="1" dirty="0">
                <a:solidFill>
                  <a:schemeClr val="tx2">
                    <a:lumMod val="60000"/>
                    <a:lumOff val="40000"/>
                  </a:schemeClr>
                </a:solidFill>
              </a:rPr>
              <a:t>Labeling of GM Crops</a:t>
            </a:r>
          </a:p>
          <a:p>
            <a:pPr marL="573088" lvl="1" indent="-457200">
              <a:buFont typeface="+mj-lt"/>
              <a:buAutoNum type="arabicPeriod"/>
            </a:pPr>
            <a:endParaRPr lang="en-US" b="1" dirty="0"/>
          </a:p>
          <a:p>
            <a:endParaRPr lang="en-US" sz="1800" dirty="0"/>
          </a:p>
        </p:txBody>
      </p:sp>
      <p:sp>
        <p:nvSpPr>
          <p:cNvPr id="10" name="Rectangle 9"/>
          <p:cNvSpPr/>
          <p:nvPr/>
        </p:nvSpPr>
        <p:spPr>
          <a:xfrm>
            <a:off x="6400800" y="3962400"/>
            <a:ext cx="1334885" cy="9043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10550" cy="967312"/>
          </a:xfrm>
        </p:spPr>
        <p:txBody>
          <a:bodyPr>
            <a:normAutofit/>
          </a:bodyPr>
          <a:lstStyle/>
          <a:p>
            <a:r>
              <a:rPr lang="en-US" dirty="0"/>
              <a:t>Food, Inc. Suggests…</a:t>
            </a:r>
          </a:p>
        </p:txBody>
      </p:sp>
      <p:sp>
        <p:nvSpPr>
          <p:cNvPr id="4" name="Content Placeholder 2"/>
          <p:cNvSpPr txBox="1">
            <a:spLocks/>
          </p:cNvSpPr>
          <p:nvPr/>
        </p:nvSpPr>
        <p:spPr>
          <a:xfrm>
            <a:off x="304800" y="1371600"/>
            <a:ext cx="8534400" cy="5181600"/>
          </a:xfrm>
          <a:prstGeom prst="rect">
            <a:avLst/>
          </a:prstGeom>
        </p:spPr>
        <p:txBody>
          <a:bodyPr vert="horz" lIns="91440" tIns="45720" rIns="91440" bIns="45720" rtlCol="0">
            <a:normAutofit fontScale="47500" lnSpcReduction="20000"/>
          </a:bodyPr>
          <a:lstStyle/>
          <a:p>
            <a:pPr marL="514350">
              <a:buNone/>
            </a:pPr>
            <a:r>
              <a:rPr lang="en-US" sz="5500" dirty="0">
                <a:solidFill>
                  <a:schemeClr val="tx2">
                    <a:lumMod val="75000"/>
                  </a:schemeClr>
                </a:solidFill>
              </a:rPr>
              <a:t>Profit is valued over the safety of GM products</a:t>
            </a:r>
          </a:p>
          <a:p>
            <a:pPr marL="514350">
              <a:buNone/>
            </a:pPr>
            <a:endParaRPr lang="en-US" sz="3700" b="1" dirty="0">
              <a:solidFill>
                <a:schemeClr val="tx2">
                  <a:lumMod val="75000"/>
                </a:schemeClr>
              </a:solidFill>
            </a:endParaRPr>
          </a:p>
          <a:p>
            <a:pPr>
              <a:lnSpc>
                <a:spcPct val="120000"/>
              </a:lnSpc>
              <a:buNone/>
            </a:pPr>
            <a:r>
              <a:rPr lang="en-US" sz="6300" b="1" dirty="0">
                <a:solidFill>
                  <a:schemeClr val="tx2">
                    <a:lumMod val="75000"/>
                  </a:schemeClr>
                </a:solidFill>
              </a:rPr>
              <a:t>What are the facts?</a:t>
            </a:r>
          </a:p>
          <a:p>
            <a:pPr marL="457200" indent="-91440">
              <a:lnSpc>
                <a:spcPct val="120000"/>
              </a:lnSpc>
              <a:spcBef>
                <a:spcPts val="1200"/>
              </a:spcBef>
              <a:buClr>
                <a:schemeClr val="bg2"/>
              </a:buClr>
              <a:buFont typeface="Arial" pitchFamily="34" charset="0"/>
              <a:buChar char="•"/>
            </a:pPr>
            <a:r>
              <a:rPr lang="en-US" sz="4600" dirty="0">
                <a:solidFill>
                  <a:schemeClr val="tx2">
                    <a:lumMod val="50000"/>
                  </a:schemeClr>
                </a:solidFill>
              </a:rPr>
              <a:t>GM crops are the most widely researched and tested food products on the market</a:t>
            </a:r>
          </a:p>
          <a:p>
            <a:pPr marL="457200" indent="-91440">
              <a:lnSpc>
                <a:spcPct val="120000"/>
              </a:lnSpc>
              <a:spcBef>
                <a:spcPts val="1200"/>
              </a:spcBef>
              <a:buClr>
                <a:schemeClr val="bg2"/>
              </a:buClr>
              <a:buFont typeface="Arial" pitchFamily="34" charset="0"/>
              <a:buChar char="•"/>
            </a:pPr>
            <a:r>
              <a:rPr lang="en-US" sz="4600" dirty="0">
                <a:solidFill>
                  <a:schemeClr val="tx2">
                    <a:lumMod val="50000"/>
                  </a:schemeClr>
                </a:solidFill>
              </a:rPr>
              <a:t>Every GM crop is extensively tested for food safety before they are allowed to be commercialized, these requirements are set forth by </a:t>
            </a:r>
            <a:r>
              <a:rPr lang="en-US" sz="4600" b="1" dirty="0">
                <a:solidFill>
                  <a:schemeClr val="tx2">
                    <a:lumMod val="50000"/>
                  </a:schemeClr>
                </a:solidFill>
              </a:rPr>
              <a:t>all </a:t>
            </a:r>
            <a:r>
              <a:rPr lang="en-US" sz="4600" dirty="0">
                <a:solidFill>
                  <a:schemeClr val="tx2">
                    <a:lumMod val="50000"/>
                  </a:schemeClr>
                </a:solidFill>
              </a:rPr>
              <a:t>Global Regulatory systems</a:t>
            </a:r>
          </a:p>
          <a:p>
            <a:pPr marL="457200" indent="-91440">
              <a:lnSpc>
                <a:spcPct val="120000"/>
              </a:lnSpc>
              <a:spcBef>
                <a:spcPts val="1200"/>
              </a:spcBef>
              <a:buClr>
                <a:schemeClr val="bg2"/>
              </a:buClr>
              <a:buFont typeface="Arial" pitchFamily="34" charset="0"/>
              <a:buChar char="•"/>
            </a:pPr>
            <a:r>
              <a:rPr lang="en-US" sz="4600" dirty="0">
                <a:solidFill>
                  <a:schemeClr val="tx2">
                    <a:lumMod val="50000"/>
                  </a:schemeClr>
                </a:solidFill>
              </a:rPr>
              <a:t>GM crops are tested in ways conventional and organic crops are not</a:t>
            </a:r>
          </a:p>
          <a:p>
            <a:pPr marL="457200" indent="-91440">
              <a:lnSpc>
                <a:spcPct val="120000"/>
              </a:lnSpc>
              <a:spcBef>
                <a:spcPts val="1200"/>
              </a:spcBef>
              <a:buClr>
                <a:schemeClr val="bg2"/>
              </a:buClr>
              <a:buFont typeface="Arial" pitchFamily="34" charset="0"/>
              <a:buChar char="•"/>
            </a:pPr>
            <a:r>
              <a:rPr lang="en-US" sz="4600" dirty="0">
                <a:solidFill>
                  <a:schemeClr val="tx2">
                    <a:lumMod val="50000"/>
                  </a:schemeClr>
                </a:solidFill>
              </a:rPr>
              <a:t>On average, it takes 13 yrs and costs $130M to develop and test a GM crop before it is commercialized</a:t>
            </a:r>
          </a:p>
          <a:p>
            <a:pPr marL="514350" lvl="0" indent="-514350">
              <a:spcBef>
                <a:spcPct val="20000"/>
              </a:spcBef>
              <a:buFont typeface="Arial" pitchFamily="34" charset="0"/>
              <a:buAutoNum type="arabicPeriod" startAt="2"/>
            </a:pPr>
            <a:endParaRPr lang="en-US" sz="3200" b="1" dirty="0"/>
          </a:p>
          <a:p>
            <a:pPr marL="514350" lvl="0" indent="-514350">
              <a:spcBef>
                <a:spcPct val="20000"/>
              </a:spcBef>
              <a:buFont typeface="Arial" pitchFamily="34" charset="0"/>
              <a:buAutoNum type="arabicPeriod" startAt="2"/>
            </a:pPr>
            <a:endParaRPr kumimoji="0" lang="en-US" sz="320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startAt="2"/>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rot="16200000">
            <a:off x="3059754" y="2187106"/>
            <a:ext cx="2848429" cy="153888"/>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http://esa.un.org/unpd/wpp/</a:t>
            </a:r>
            <a:endParaRPr lang="en-US" sz="700" i="1" dirty="0">
              <a:solidFill>
                <a:prstClr val="white">
                  <a:lumMod val="50000"/>
                </a:prstClr>
              </a:solidFill>
              <a:latin typeface="Times" pitchFamily="18" charset="0"/>
            </a:endParaRPr>
          </a:p>
        </p:txBody>
      </p:sp>
      <p:sp>
        <p:nvSpPr>
          <p:cNvPr id="235" name="TextBox 234"/>
          <p:cNvSpPr txBox="1"/>
          <p:nvPr/>
        </p:nvSpPr>
        <p:spPr>
          <a:xfrm rot="16200000">
            <a:off x="3155124" y="5097324"/>
            <a:ext cx="2476925" cy="261610"/>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The World Bank, Food and Agriculture Organization of the United Nations (FAO-STAT), Monsanto Internal Calculations</a:t>
            </a:r>
          </a:p>
        </p:txBody>
      </p:sp>
      <p:sp>
        <p:nvSpPr>
          <p:cNvPr id="236" name="TextBox 235"/>
          <p:cNvSpPr txBox="1"/>
          <p:nvPr/>
        </p:nvSpPr>
        <p:spPr>
          <a:xfrm rot="16200000">
            <a:off x="7112934" y="4907365"/>
            <a:ext cx="2683164" cy="369332"/>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UN FAO Food Balance Sheet, World Health Organization “Global and regional food consumption patterns and trends”</a:t>
            </a:r>
          </a:p>
          <a:p>
            <a:pPr marL="0" lvl="2" indent="-141288" eaLnBrk="0" fontAlgn="base" hangingPunct="0">
              <a:tabLst>
                <a:tab pos="1373188" algn="l"/>
              </a:tabLst>
              <a:defRPr/>
            </a:pPr>
            <a:r>
              <a:rPr lang="en-US" sz="700" i="1" dirty="0">
                <a:solidFill>
                  <a:prstClr val="white">
                    <a:lumMod val="50000"/>
                  </a:prstClr>
                </a:solidFill>
              </a:rPr>
              <a:t> </a:t>
            </a:r>
            <a:endParaRPr lang="en-US" sz="700" i="1" dirty="0">
              <a:solidFill>
                <a:prstClr val="white">
                  <a:lumMod val="50000"/>
                </a:prstClr>
              </a:solidFill>
              <a:latin typeface="Times" pitchFamily="18" charset="0"/>
            </a:endParaRPr>
          </a:p>
        </p:txBody>
      </p:sp>
      <p:sp>
        <p:nvSpPr>
          <p:cNvPr id="237" name="TextBox 236"/>
          <p:cNvSpPr txBox="1"/>
          <p:nvPr/>
        </p:nvSpPr>
        <p:spPr>
          <a:xfrm rot="16200000">
            <a:off x="7280941" y="2360034"/>
            <a:ext cx="2515277" cy="139889"/>
          </a:xfrm>
          <a:prstGeom prst="rect">
            <a:avLst/>
          </a:prstGeom>
          <a:noFill/>
        </p:spPr>
        <p:txBody>
          <a:bodyPr wrap="square" lIns="0" bIns="0" rtlCol="0">
            <a:spAutoFit/>
          </a:bodyPr>
          <a:lstStyle/>
          <a:p>
            <a:pPr marL="0" lvl="2" indent="-141288" eaLnBrk="0" fontAlgn="base" hangingPunct="0">
              <a:tabLst>
                <a:tab pos="1373188" algn="l"/>
              </a:tabLst>
              <a:defRPr/>
            </a:pPr>
            <a:r>
              <a:rPr lang="en-US" sz="600" i="1" dirty="0">
                <a:solidFill>
                  <a:prstClr val="white">
                    <a:lumMod val="50000"/>
                  </a:prstClr>
                </a:solidFill>
              </a:rPr>
              <a:t>Source:  US Third National Climate Assessment (2013)</a:t>
            </a:r>
          </a:p>
        </p:txBody>
      </p:sp>
      <p:sp>
        <p:nvSpPr>
          <p:cNvPr id="252" name="TextBox 251"/>
          <p:cNvSpPr txBox="1"/>
          <p:nvPr/>
        </p:nvSpPr>
        <p:spPr>
          <a:xfrm>
            <a:off x="0" y="6400800"/>
            <a:ext cx="24384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ISAAA.org</a:t>
            </a:r>
          </a:p>
        </p:txBody>
      </p:sp>
      <p:sp>
        <p:nvSpPr>
          <p:cNvPr id="254" name="TextBox 253"/>
          <p:cNvSpPr txBox="1"/>
          <p:nvPr/>
        </p:nvSpPr>
        <p:spPr>
          <a:xfrm>
            <a:off x="7391400" y="6400800"/>
            <a:ext cx="15240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Croplife.org</a:t>
            </a:r>
          </a:p>
        </p:txBody>
      </p:sp>
      <p:pic>
        <p:nvPicPr>
          <p:cNvPr id="9" name="Picture 8" descr="time to market part 1.PNG"/>
          <p:cNvPicPr>
            <a:picLocks noChangeAspect="1"/>
          </p:cNvPicPr>
          <p:nvPr/>
        </p:nvPicPr>
        <p:blipFill>
          <a:blip r:embed="rId3" cstate="print"/>
          <a:stretch>
            <a:fillRect/>
          </a:stretch>
        </p:blipFill>
        <p:spPr>
          <a:xfrm>
            <a:off x="1" y="609600"/>
            <a:ext cx="4648199" cy="6248400"/>
          </a:xfrm>
          <a:prstGeom prst="rect">
            <a:avLst/>
          </a:prstGeom>
        </p:spPr>
      </p:pic>
      <p:pic>
        <p:nvPicPr>
          <p:cNvPr id="10" name="Picture 9" descr="time to market part 2.PNG"/>
          <p:cNvPicPr>
            <a:picLocks noChangeAspect="1"/>
          </p:cNvPicPr>
          <p:nvPr/>
        </p:nvPicPr>
        <p:blipFill>
          <a:blip r:embed="rId4" cstate="print"/>
          <a:stretch>
            <a:fillRect/>
          </a:stretch>
        </p:blipFill>
        <p:spPr>
          <a:xfrm>
            <a:off x="4648200" y="609600"/>
            <a:ext cx="4495800" cy="6248400"/>
          </a:xfrm>
          <a:prstGeom prst="rect">
            <a:avLst/>
          </a:prstGeom>
        </p:spPr>
      </p:pic>
      <p:pic>
        <p:nvPicPr>
          <p:cNvPr id="11" name="Picture 10" descr="Capture.PNG"/>
          <p:cNvPicPr>
            <a:picLocks noChangeAspect="1"/>
          </p:cNvPicPr>
          <p:nvPr/>
        </p:nvPicPr>
        <p:blipFill>
          <a:blip r:embed="rId5" cstate="print"/>
          <a:stretch>
            <a:fillRect/>
          </a:stretch>
        </p:blipFill>
        <p:spPr>
          <a:xfrm>
            <a:off x="0" y="0"/>
            <a:ext cx="9144000" cy="685800"/>
          </a:xfrm>
          <a:prstGeom prst="rect">
            <a:avLst/>
          </a:prstGeom>
        </p:spPr>
      </p:pic>
    </p:spTree>
    <p:extLst>
      <p:ext uri="{BB962C8B-B14F-4D97-AF65-F5344CB8AC3E}">
        <p14:creationId xmlns:p14="http://schemas.microsoft.com/office/powerpoint/2010/main" val="1536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505200" cy="1143000"/>
          </a:xfrm>
        </p:spPr>
        <p:txBody>
          <a:bodyPr>
            <a:noAutofit/>
          </a:bodyPr>
          <a:lstStyle/>
          <a:p>
            <a:r>
              <a:rPr lang="en-US" sz="2800" dirty="0"/>
              <a:t>Consensus on Safety by International Science and Health Organizations</a:t>
            </a:r>
          </a:p>
        </p:txBody>
      </p:sp>
      <p:pic>
        <p:nvPicPr>
          <p:cNvPr id="1028" name="Picture 4"/>
          <p:cNvPicPr>
            <a:picLocks noChangeAspect="1" noChangeArrowheads="1"/>
          </p:cNvPicPr>
          <p:nvPr/>
        </p:nvPicPr>
        <p:blipFill>
          <a:blip r:embed="rId3" cstate="print"/>
          <a:srcRect/>
          <a:stretch>
            <a:fillRect/>
          </a:stretch>
        </p:blipFill>
        <p:spPr bwMode="auto">
          <a:xfrm>
            <a:off x="152400" y="2819400"/>
            <a:ext cx="3998902" cy="17526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038600" y="76200"/>
            <a:ext cx="5000625" cy="6653284"/>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rot="16200000">
            <a:off x="3059754" y="2187106"/>
            <a:ext cx="2848429" cy="153888"/>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http://esa.un.org/unpd/wpp/</a:t>
            </a:r>
            <a:endParaRPr lang="en-US" sz="700" i="1" dirty="0">
              <a:solidFill>
                <a:prstClr val="white">
                  <a:lumMod val="50000"/>
                </a:prstClr>
              </a:solidFill>
              <a:latin typeface="Times" pitchFamily="18" charset="0"/>
            </a:endParaRPr>
          </a:p>
        </p:txBody>
      </p:sp>
      <p:sp>
        <p:nvSpPr>
          <p:cNvPr id="235" name="TextBox 234"/>
          <p:cNvSpPr txBox="1"/>
          <p:nvPr/>
        </p:nvSpPr>
        <p:spPr>
          <a:xfrm rot="16200000">
            <a:off x="3155124" y="5097324"/>
            <a:ext cx="2476925" cy="261610"/>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The World Bank, Food and Agriculture Organization of the United Nations (FAO-STAT), Monsanto Internal Calculations</a:t>
            </a:r>
          </a:p>
        </p:txBody>
      </p:sp>
      <p:sp>
        <p:nvSpPr>
          <p:cNvPr id="236" name="TextBox 235"/>
          <p:cNvSpPr txBox="1"/>
          <p:nvPr/>
        </p:nvSpPr>
        <p:spPr>
          <a:xfrm rot="16200000">
            <a:off x="7112934" y="4907365"/>
            <a:ext cx="2683164" cy="369332"/>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UN FAO Food Balance Sheet, World Health Organization “Global and regional food consumption patterns and trends”</a:t>
            </a:r>
          </a:p>
          <a:p>
            <a:pPr marL="0" lvl="2" indent="-141288" eaLnBrk="0" fontAlgn="base" hangingPunct="0">
              <a:tabLst>
                <a:tab pos="1373188" algn="l"/>
              </a:tabLst>
              <a:defRPr/>
            </a:pPr>
            <a:r>
              <a:rPr lang="en-US" sz="700" i="1" dirty="0">
                <a:solidFill>
                  <a:prstClr val="white">
                    <a:lumMod val="50000"/>
                  </a:prstClr>
                </a:solidFill>
              </a:rPr>
              <a:t> </a:t>
            </a:r>
            <a:endParaRPr lang="en-US" sz="700" i="1" dirty="0">
              <a:solidFill>
                <a:prstClr val="white">
                  <a:lumMod val="50000"/>
                </a:prstClr>
              </a:solidFill>
              <a:latin typeface="Times" pitchFamily="18" charset="0"/>
            </a:endParaRPr>
          </a:p>
        </p:txBody>
      </p:sp>
      <p:sp>
        <p:nvSpPr>
          <p:cNvPr id="237" name="TextBox 236"/>
          <p:cNvSpPr txBox="1"/>
          <p:nvPr/>
        </p:nvSpPr>
        <p:spPr>
          <a:xfrm rot="16200000">
            <a:off x="7280941" y="2360034"/>
            <a:ext cx="2515277" cy="139889"/>
          </a:xfrm>
          <a:prstGeom prst="rect">
            <a:avLst/>
          </a:prstGeom>
          <a:noFill/>
        </p:spPr>
        <p:txBody>
          <a:bodyPr wrap="square" lIns="0" bIns="0" rtlCol="0">
            <a:spAutoFit/>
          </a:bodyPr>
          <a:lstStyle/>
          <a:p>
            <a:pPr marL="0" lvl="2" indent="-141288" eaLnBrk="0" fontAlgn="base" hangingPunct="0">
              <a:tabLst>
                <a:tab pos="1373188" algn="l"/>
              </a:tabLst>
              <a:defRPr/>
            </a:pPr>
            <a:r>
              <a:rPr lang="en-US" sz="600" i="1" dirty="0">
                <a:solidFill>
                  <a:prstClr val="white">
                    <a:lumMod val="50000"/>
                  </a:prstClr>
                </a:solidFill>
              </a:rPr>
              <a:t>Source:  US Third National Climate Assessment (2013)</a:t>
            </a:r>
          </a:p>
        </p:txBody>
      </p:sp>
      <p:sp>
        <p:nvSpPr>
          <p:cNvPr id="252" name="TextBox 251"/>
          <p:cNvSpPr txBox="1"/>
          <p:nvPr/>
        </p:nvSpPr>
        <p:spPr>
          <a:xfrm>
            <a:off x="0" y="6400800"/>
            <a:ext cx="24384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ISAAA.org</a:t>
            </a: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0" y="124690"/>
            <a:ext cx="8840139" cy="6594763"/>
          </a:xfrm>
          <a:prstGeom prst="rect">
            <a:avLst/>
          </a:prstGeom>
        </p:spPr>
      </p:pic>
      <p:sp>
        <p:nvSpPr>
          <p:cNvPr id="3" name="TextBox 2"/>
          <p:cNvSpPr txBox="1"/>
          <p:nvPr/>
        </p:nvSpPr>
        <p:spPr>
          <a:xfrm>
            <a:off x="5430982" y="387927"/>
            <a:ext cx="3177542" cy="1177637"/>
          </a:xfrm>
          <a:prstGeom prst="rect">
            <a:avLst/>
          </a:prstGeom>
          <a:noFill/>
        </p:spPr>
        <p:txBody>
          <a:bodyPr wrap="square" rtlCol="0">
            <a:noAutofit/>
          </a:bodyPr>
          <a:lstStyle/>
          <a:p>
            <a:r>
              <a:rPr lang="en-US" sz="2400" kern="1200" spc="-50" dirty="0">
                <a:solidFill>
                  <a:schemeClr val="bg1"/>
                </a:solidFill>
                <a:latin typeface="Verdana" panose="020B0604030504040204" pitchFamily="34" charset="0"/>
                <a:ea typeface="Verdana" panose="020B0604030504040204" pitchFamily="34" charset="0"/>
                <a:cs typeface="Verdana" panose="020B0604030504040204" pitchFamily="34" charset="0"/>
              </a:rPr>
              <a:t>To play video: </a:t>
            </a:r>
          </a:p>
          <a:p>
            <a:r>
              <a:rPr lang="en-US" sz="2400" kern="1200" spc="-50" dirty="0">
                <a:solidFill>
                  <a:schemeClr val="bg1"/>
                </a:solidFill>
                <a:latin typeface="Verdana" panose="020B0604030504040204" pitchFamily="34" charset="0"/>
                <a:ea typeface="Verdana" panose="020B0604030504040204" pitchFamily="34" charset="0"/>
                <a:cs typeface="Verdana" panose="020B0604030504040204" pitchFamily="34" charset="0"/>
              </a:rPr>
              <a:t>click on picture in Slide Show mode</a:t>
            </a:r>
          </a:p>
        </p:txBody>
      </p:sp>
    </p:spTree>
    <p:extLst>
      <p:ext uri="{BB962C8B-B14F-4D97-AF65-F5344CB8AC3E}">
        <p14:creationId xmlns:p14="http://schemas.microsoft.com/office/powerpoint/2010/main" val="1536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documentary to you?  </a:t>
            </a:r>
          </a:p>
        </p:txBody>
      </p:sp>
      <p:sp>
        <p:nvSpPr>
          <p:cNvPr id="3" name="Content Placeholder 2"/>
          <p:cNvSpPr>
            <a:spLocks noGrp="1"/>
          </p:cNvSpPr>
          <p:nvPr>
            <p:ph type="body" sz="quarter" idx="11"/>
          </p:nvPr>
        </p:nvSpPr>
        <p:spPr>
          <a:xfrm>
            <a:off x="457200" y="1219200"/>
            <a:ext cx="8229600" cy="4525963"/>
          </a:xfrm>
        </p:spPr>
        <p:txBody>
          <a:bodyPr>
            <a:normAutofit/>
          </a:bodyPr>
          <a:lstStyle/>
          <a:p>
            <a:pPr>
              <a:buNone/>
            </a:pPr>
            <a:endParaRPr lang="en-US" b="1" dirty="0"/>
          </a:p>
          <a:p>
            <a:endParaRPr lang="en-US" dirty="0"/>
          </a:p>
          <a:p>
            <a:pPr>
              <a:buNone/>
            </a:pPr>
            <a:endParaRPr lang="en-US" dirty="0"/>
          </a:p>
          <a:p>
            <a:endParaRPr lang="en-US" dirty="0"/>
          </a:p>
          <a:p>
            <a:pPr lvl="1">
              <a:buNone/>
            </a:pPr>
            <a:endParaRPr lang="en-US" dirty="0"/>
          </a:p>
        </p:txBody>
      </p:sp>
      <p:pic>
        <p:nvPicPr>
          <p:cNvPr id="4" name="Picture 3" descr="Food Inc wordle.PNG"/>
          <p:cNvPicPr>
            <a:picLocks noChangeAspect="1"/>
          </p:cNvPicPr>
          <p:nvPr/>
        </p:nvPicPr>
        <p:blipFill>
          <a:blip r:embed="rId3" cstate="print"/>
          <a:srcRect t="1918"/>
          <a:stretch>
            <a:fillRect/>
          </a:stretch>
        </p:blipFill>
        <p:spPr>
          <a:xfrm>
            <a:off x="914401" y="1523999"/>
            <a:ext cx="7539789" cy="4572001"/>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discussed in Food, Inc. about Monsanto   </a:t>
            </a:r>
          </a:p>
        </p:txBody>
      </p:sp>
      <p:sp>
        <p:nvSpPr>
          <p:cNvPr id="3" name="Content Placeholder 2"/>
          <p:cNvSpPr>
            <a:spLocks noGrp="1"/>
          </p:cNvSpPr>
          <p:nvPr>
            <p:ph type="body" sz="quarter" idx="11"/>
          </p:nvPr>
        </p:nvSpPr>
        <p:spPr>
          <a:xfrm>
            <a:off x="476250" y="1814512"/>
            <a:ext cx="8220075" cy="4433888"/>
          </a:xfrm>
        </p:spPr>
        <p:txBody>
          <a:bodyPr>
            <a:normAutofit/>
          </a:bodyPr>
          <a:lstStyle/>
          <a:p>
            <a:pPr marL="573088" lvl="1" indent="-457200">
              <a:buFont typeface="+mj-lt"/>
              <a:buAutoNum type="arabicPeriod"/>
            </a:pPr>
            <a:r>
              <a:rPr lang="en-US" b="1" dirty="0">
                <a:solidFill>
                  <a:schemeClr val="tx2">
                    <a:lumMod val="60000"/>
                    <a:lumOff val="40000"/>
                  </a:schemeClr>
                </a:solidFill>
              </a:rPr>
              <a:t>Seed saving, Patents, and legal agreements</a:t>
            </a:r>
          </a:p>
          <a:p>
            <a:pPr marL="573088" lvl="1" indent="-457200">
              <a:buFont typeface="+mj-lt"/>
              <a:buAutoNum type="arabicPeriod"/>
            </a:pPr>
            <a:r>
              <a:rPr lang="en-US" b="1" dirty="0">
                <a:solidFill>
                  <a:schemeClr val="tx2">
                    <a:lumMod val="60000"/>
                    <a:lumOff val="40000"/>
                  </a:schemeClr>
                </a:solidFill>
              </a:rPr>
              <a:t>Monopolizing the soybean industry</a:t>
            </a:r>
          </a:p>
          <a:p>
            <a:pPr marL="573088" lvl="1" indent="-457200">
              <a:buFont typeface="+mj-lt"/>
              <a:buAutoNum type="arabicPeriod"/>
            </a:pPr>
            <a:r>
              <a:rPr lang="en-US" b="1" dirty="0">
                <a:solidFill>
                  <a:schemeClr val="tx2">
                    <a:lumMod val="60000"/>
                    <a:lumOff val="40000"/>
                  </a:schemeClr>
                </a:solidFill>
              </a:rPr>
              <a:t>“Revolving door” with government regulators</a:t>
            </a:r>
          </a:p>
          <a:p>
            <a:pPr marL="573088" lvl="1" indent="-457200">
              <a:buFont typeface="+mj-lt"/>
              <a:buAutoNum type="arabicPeriod"/>
            </a:pPr>
            <a:r>
              <a:rPr lang="en-US" b="1" dirty="0">
                <a:solidFill>
                  <a:schemeClr val="tx2">
                    <a:lumMod val="60000"/>
                    <a:lumOff val="40000"/>
                  </a:schemeClr>
                </a:solidFill>
              </a:rPr>
              <a:t>Safety of GM crops</a:t>
            </a:r>
          </a:p>
          <a:p>
            <a:pPr marL="573088" lvl="1" indent="-457200">
              <a:buFont typeface="+mj-lt"/>
              <a:buAutoNum type="arabicPeriod"/>
            </a:pPr>
            <a:r>
              <a:rPr lang="en-US" b="1" dirty="0"/>
              <a:t>Labeling of GM Crops</a:t>
            </a:r>
          </a:p>
          <a:p>
            <a:pPr marL="573088" lvl="1" indent="-457200">
              <a:buFont typeface="+mj-lt"/>
              <a:buAutoNum type="arabicPeriod"/>
            </a:pPr>
            <a:endParaRPr lang="en-US" b="1" dirty="0"/>
          </a:p>
          <a:p>
            <a:endParaRPr lang="en-US" sz="1800" dirty="0"/>
          </a:p>
        </p:txBody>
      </p:sp>
      <p:sp>
        <p:nvSpPr>
          <p:cNvPr id="10" name="Rectangle 9"/>
          <p:cNvSpPr/>
          <p:nvPr/>
        </p:nvSpPr>
        <p:spPr>
          <a:xfrm>
            <a:off x="6400800" y="3962400"/>
            <a:ext cx="1334885" cy="9043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76200"/>
            <a:ext cx="8210550" cy="967312"/>
          </a:xfrm>
        </p:spPr>
        <p:txBody>
          <a:bodyPr/>
          <a:lstStyle/>
          <a:p>
            <a:r>
              <a:rPr lang="en-US" dirty="0"/>
              <a:t>Food, Inc. Suggests…</a:t>
            </a:r>
          </a:p>
        </p:txBody>
      </p:sp>
      <p:sp>
        <p:nvSpPr>
          <p:cNvPr id="3" name="Content Placeholder 2"/>
          <p:cNvSpPr>
            <a:spLocks noGrp="1"/>
          </p:cNvSpPr>
          <p:nvPr>
            <p:ph type="body" sz="quarter" idx="11"/>
          </p:nvPr>
        </p:nvSpPr>
        <p:spPr>
          <a:xfrm>
            <a:off x="304800" y="1371600"/>
            <a:ext cx="8229600" cy="4525963"/>
          </a:xfrm>
        </p:spPr>
        <p:txBody>
          <a:bodyPr>
            <a:normAutofit/>
          </a:bodyPr>
          <a:lstStyle/>
          <a:p>
            <a:endParaRPr lang="en-US" dirty="0"/>
          </a:p>
          <a:p>
            <a:pPr>
              <a:lnSpc>
                <a:spcPct val="100000"/>
              </a:lnSpc>
              <a:spcBef>
                <a:spcPts val="0"/>
              </a:spcBef>
              <a:buNone/>
            </a:pPr>
            <a:r>
              <a:rPr lang="en-US" b="1" dirty="0">
                <a:solidFill>
                  <a:schemeClr val="tx2">
                    <a:lumMod val="75000"/>
                  </a:schemeClr>
                </a:solidFill>
              </a:rPr>
              <a:t>What are the facts?</a:t>
            </a:r>
          </a:p>
          <a:p>
            <a:endParaRPr lang="en-US" dirty="0"/>
          </a:p>
          <a:p>
            <a:pPr>
              <a:buNone/>
            </a:pPr>
            <a:endParaRPr lang="en-US" dirty="0"/>
          </a:p>
          <a:p>
            <a:pPr>
              <a:buNone/>
            </a:pPr>
            <a:endParaRPr lang="en-US" dirty="0"/>
          </a:p>
          <a:p>
            <a:endParaRPr lang="en-US" dirty="0"/>
          </a:p>
          <a:p>
            <a:pPr lvl="1">
              <a:buNone/>
            </a:pPr>
            <a:endParaRPr lang="en-US" dirty="0"/>
          </a:p>
        </p:txBody>
      </p:sp>
      <p:sp>
        <p:nvSpPr>
          <p:cNvPr id="5" name="Rectangle 4"/>
          <p:cNvSpPr/>
          <p:nvPr/>
        </p:nvSpPr>
        <p:spPr>
          <a:xfrm>
            <a:off x="304800" y="900797"/>
            <a:ext cx="8458200" cy="7709803"/>
          </a:xfrm>
          <a:prstGeom prst="rect">
            <a:avLst/>
          </a:prstGeom>
        </p:spPr>
        <p:txBody>
          <a:bodyPr wrap="square">
            <a:spAutoFit/>
          </a:bodyPr>
          <a:lstStyle/>
          <a:p>
            <a:pPr marL="514350"/>
            <a:r>
              <a:rPr lang="en-US" sz="2200" dirty="0">
                <a:solidFill>
                  <a:schemeClr val="tx2">
                    <a:lumMod val="75000"/>
                  </a:schemeClr>
                </a:solidFill>
              </a:rPr>
              <a:t>The food industry influences product labeling laws to protect their earnings</a:t>
            </a:r>
          </a:p>
          <a:p>
            <a:pPr marL="514350">
              <a:buNone/>
            </a:pPr>
            <a:endParaRPr lang="en-US" sz="2500" b="1" dirty="0">
              <a:solidFill>
                <a:schemeClr val="tx2">
                  <a:lumMod val="75000"/>
                </a:schemeClr>
              </a:solidFill>
            </a:endParaRPr>
          </a:p>
          <a:p>
            <a:pPr marL="514350"/>
            <a:endParaRPr lang="en-US" sz="1700" dirty="0">
              <a:solidFill>
                <a:srgbClr val="000000"/>
              </a:solidFill>
            </a:endParaRPr>
          </a:p>
          <a:p>
            <a:pPr marL="457200" indent="-91440">
              <a:spcBef>
                <a:spcPts val="1200"/>
              </a:spcBef>
              <a:buClr>
                <a:schemeClr val="bg2"/>
              </a:buClr>
              <a:buFont typeface="Arial" pitchFamily="34" charset="0"/>
              <a:buChar char="•"/>
            </a:pPr>
            <a:r>
              <a:rPr lang="en-US" dirty="0">
                <a:solidFill>
                  <a:schemeClr val="tx2">
                    <a:lumMod val="50000"/>
                  </a:schemeClr>
                </a:solidFill>
              </a:rPr>
              <a:t>Our food labeling laws in the US are regulated by the FDA and food companies adhere to these strict requirements </a:t>
            </a:r>
          </a:p>
          <a:p>
            <a:pPr lvl="1" indent="-91440">
              <a:spcBef>
                <a:spcPts val="1200"/>
              </a:spcBef>
              <a:buClr>
                <a:schemeClr val="bg2"/>
              </a:buClr>
              <a:buFont typeface="Arial" pitchFamily="34" charset="0"/>
              <a:buChar char="•"/>
            </a:pPr>
            <a:r>
              <a:rPr lang="en-US" dirty="0">
                <a:solidFill>
                  <a:schemeClr val="tx2">
                    <a:lumMod val="50000"/>
                  </a:schemeClr>
                </a:solidFill>
              </a:rPr>
              <a:t> The biotech industry supports volunteer labeling such as Certified USDA Organic label and GMO Project</a:t>
            </a:r>
          </a:p>
          <a:p>
            <a:pPr lvl="1" indent="-91440">
              <a:spcBef>
                <a:spcPts val="1200"/>
              </a:spcBef>
              <a:buClr>
                <a:schemeClr val="bg2"/>
              </a:buClr>
              <a:buFont typeface="Arial" pitchFamily="34" charset="0"/>
              <a:buChar char="•"/>
            </a:pPr>
            <a:r>
              <a:rPr lang="en-US" dirty="0">
                <a:solidFill>
                  <a:schemeClr val="tx2">
                    <a:lumMod val="50000"/>
                  </a:schemeClr>
                </a:solidFill>
              </a:rPr>
              <a:t> We cannot support a label that conveys to consumers that food made from farmers’ crops grown using GMO seeds are less safe, nutritious or different from conventional or organic food</a:t>
            </a:r>
          </a:p>
          <a:p>
            <a:pPr lvl="1" indent="-91440">
              <a:spcBef>
                <a:spcPts val="1200"/>
              </a:spcBef>
              <a:buClr>
                <a:schemeClr val="bg2"/>
              </a:buClr>
              <a:buFont typeface="Arial" pitchFamily="34" charset="0"/>
              <a:buChar char="•"/>
            </a:pPr>
            <a:r>
              <a:rPr lang="en-US" dirty="0">
                <a:solidFill>
                  <a:schemeClr val="tx2">
                    <a:lumMod val="50000"/>
                  </a:schemeClr>
                </a:solidFill>
              </a:rPr>
              <a:t> A patchwork of different state labeling laws will cause an increase in the cost of food to the consumer</a:t>
            </a:r>
          </a:p>
          <a:p>
            <a:pPr lvl="1" indent="-91440">
              <a:spcBef>
                <a:spcPts val="1200"/>
              </a:spcBef>
              <a:buClr>
                <a:schemeClr val="bg2"/>
              </a:buClr>
              <a:buFont typeface="Arial" pitchFamily="34" charset="0"/>
              <a:buChar char="•"/>
            </a:pPr>
            <a:r>
              <a:rPr lang="en-US" dirty="0">
                <a:solidFill>
                  <a:schemeClr val="tx2">
                    <a:lumMod val="50000"/>
                  </a:schemeClr>
                </a:solidFill>
              </a:rPr>
              <a:t> If any food, including GM food, presented a safety risk—for example, those allergic to a food ingredient—we most certainly would support a mandatory label on that food alerting consumers to this concern</a:t>
            </a:r>
            <a:endParaRPr lang="en-US" b="1" dirty="0">
              <a:solidFill>
                <a:schemeClr val="tx2">
                  <a:lumMod val="50000"/>
                </a:schemeClr>
              </a:solidFill>
            </a:endParaRPr>
          </a:p>
          <a:p>
            <a:pPr lvl="1">
              <a:buFont typeface="Arial" pitchFamily="34" charset="0"/>
              <a:buChar char="•"/>
            </a:pPr>
            <a:endParaRPr lang="en-US" sz="1600" dirty="0">
              <a:solidFill>
                <a:srgbClr val="000000"/>
              </a:solidFill>
            </a:endParaRPr>
          </a:p>
          <a:p>
            <a:pPr lvl="1">
              <a:buFont typeface="Arial" pitchFamily="34" charset="0"/>
              <a:buChar char="•"/>
            </a:pPr>
            <a:endParaRPr lang="en-US" sz="1700" dirty="0">
              <a:solidFill>
                <a:srgbClr val="000000"/>
              </a:solidFill>
            </a:endParaRPr>
          </a:p>
          <a:p>
            <a:endParaRPr lang="en-US" sz="1700" dirty="0">
              <a:solidFill>
                <a:srgbClr val="000000"/>
              </a:solidFill>
            </a:endParaRPr>
          </a:p>
          <a:p>
            <a:pPr marL="514350"/>
            <a:endParaRPr lang="en-US" sz="2500" dirty="0">
              <a:solidFill>
                <a:schemeClr val="tx2">
                  <a:lumMod val="75000"/>
                </a:schemeClr>
              </a:solidFill>
            </a:endParaRPr>
          </a:p>
          <a:p>
            <a:pPr marL="514350"/>
            <a:endParaRPr lang="en-US" sz="2500" dirty="0">
              <a:solidFill>
                <a:schemeClr val="tx2">
                  <a:lumMod val="75000"/>
                </a:schemeClr>
              </a:solidFill>
            </a:endParaRPr>
          </a:p>
          <a:p>
            <a:pPr marL="514350"/>
            <a:endParaRPr lang="en-US" sz="2500" dirty="0">
              <a:solidFill>
                <a:srgbClr val="00B050"/>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  Food, Inc. and Monsanto do share values…</a:t>
            </a:r>
          </a:p>
        </p:txBody>
      </p:sp>
      <p:sp>
        <p:nvSpPr>
          <p:cNvPr id="3" name="Text Placeholder 2"/>
          <p:cNvSpPr>
            <a:spLocks noGrp="1"/>
          </p:cNvSpPr>
          <p:nvPr>
            <p:ph type="body" sz="quarter" idx="11"/>
          </p:nvPr>
        </p:nvSpPr>
        <p:spPr>
          <a:xfrm>
            <a:off x="476250" y="1738312"/>
            <a:ext cx="8220075" cy="4433888"/>
          </a:xfrm>
        </p:spPr>
        <p:txBody>
          <a:bodyPr>
            <a:normAutofit lnSpcReduction="10000"/>
          </a:bodyPr>
          <a:lstStyle/>
          <a:p>
            <a:pPr marL="457200" indent="-91440">
              <a:lnSpc>
                <a:spcPct val="100000"/>
              </a:lnSpc>
              <a:spcBef>
                <a:spcPts val="1200"/>
              </a:spcBef>
              <a:buFont typeface="Arial" pitchFamily="34" charset="0"/>
              <a:buChar char="•"/>
            </a:pPr>
            <a:r>
              <a:rPr lang="en-US" dirty="0">
                <a:solidFill>
                  <a:schemeClr val="tx2">
                    <a:lumMod val="50000"/>
                  </a:schemeClr>
                </a:solidFill>
              </a:rPr>
              <a:t>Everyone should have access to safe, nutritious and affordable food. We have families, too </a:t>
            </a:r>
          </a:p>
          <a:p>
            <a:pPr marL="457200" indent="-91440">
              <a:lnSpc>
                <a:spcPct val="100000"/>
              </a:lnSpc>
              <a:spcBef>
                <a:spcPts val="1200"/>
              </a:spcBef>
              <a:buFont typeface="Arial" pitchFamily="34" charset="0"/>
              <a:buChar char="•"/>
            </a:pPr>
            <a:r>
              <a:rPr lang="en-US" dirty="0">
                <a:solidFill>
                  <a:schemeClr val="tx2">
                    <a:lumMod val="50000"/>
                  </a:schemeClr>
                </a:solidFill>
              </a:rPr>
              <a:t>We should know where our food comes from</a:t>
            </a:r>
          </a:p>
          <a:p>
            <a:pPr marL="457200" indent="-91440">
              <a:lnSpc>
                <a:spcPct val="100000"/>
              </a:lnSpc>
              <a:spcBef>
                <a:spcPts val="1200"/>
              </a:spcBef>
              <a:buFont typeface="Arial" pitchFamily="34" charset="0"/>
              <a:buChar char="•"/>
            </a:pPr>
            <a:r>
              <a:rPr lang="en-US" dirty="0">
                <a:solidFill>
                  <a:schemeClr val="tx2">
                    <a:lumMod val="50000"/>
                  </a:schemeClr>
                </a:solidFill>
              </a:rPr>
              <a:t>Each farmer is now able to feed more people than before- which is necessary in our growing population</a:t>
            </a:r>
          </a:p>
          <a:p>
            <a:pPr marL="457200" indent="-91440">
              <a:lnSpc>
                <a:spcPct val="100000"/>
              </a:lnSpc>
              <a:spcBef>
                <a:spcPts val="1200"/>
              </a:spcBef>
              <a:buFont typeface="Arial" pitchFamily="34" charset="0"/>
              <a:buChar char="•"/>
            </a:pPr>
            <a:r>
              <a:rPr lang="en-US" dirty="0">
                <a:solidFill>
                  <a:schemeClr val="tx2">
                    <a:lumMod val="50000"/>
                  </a:schemeClr>
                </a:solidFill>
              </a:rPr>
              <a:t>Farmers are smart business people and care about their land, crops and animals!</a:t>
            </a:r>
          </a:p>
          <a:p>
            <a:pPr>
              <a:buFont typeface="Arial" pitchFamily="34" charset="0"/>
              <a:buChar char="•"/>
            </a:pPr>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514600"/>
            <a:ext cx="5494337" cy="2509639"/>
          </a:xfrm>
        </p:spPr>
        <p:txBody>
          <a:bodyPr/>
          <a:lstStyle/>
          <a:p>
            <a:r>
              <a:rPr lang="en-US" dirty="0"/>
              <a:t>Our Planet Faces Some Real Challenges</a:t>
            </a:r>
          </a:p>
        </p:txBody>
      </p:sp>
      <p:sp>
        <p:nvSpPr>
          <p:cNvPr id="3" name="Title 1"/>
          <p:cNvSpPr txBox="1">
            <a:spLocks/>
          </p:cNvSpPr>
          <p:nvPr/>
        </p:nvSpPr>
        <p:spPr>
          <a:xfrm>
            <a:off x="1905000" y="381000"/>
            <a:ext cx="5494337" cy="250963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Why is</a:t>
            </a:r>
            <a:r>
              <a:rPr kumimoji="0" lang="en-US" sz="4000" b="1" i="0" u="none" strike="noStrike" kern="1200" cap="none" spc="0" normalizeH="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this conversation important to you?</a:t>
            </a:r>
            <a:endParaRPr kumimoji="0" lang="en-US" sz="4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445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254"/>
          <p:cNvSpPr txBox="1"/>
          <p:nvPr/>
        </p:nvSpPr>
        <p:spPr>
          <a:xfrm>
            <a:off x="152400" y="138547"/>
            <a:ext cx="8853056" cy="1274618"/>
          </a:xfrm>
          <a:prstGeom prst="rect">
            <a:avLst/>
          </a:prstGeom>
          <a:solidFill>
            <a:schemeClr val="bg2"/>
          </a:solidFill>
          <a:ln>
            <a:solidFill>
              <a:schemeClr val="bg2"/>
            </a:solidFill>
          </a:ln>
        </p:spPr>
        <p:txBody>
          <a:bodyPr wrap="square" rtlCol="0">
            <a:noAutofit/>
          </a:bodyPr>
          <a:lstStyle/>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0"/>
          </p:nvPr>
        </p:nvSpPr>
        <p:spPr>
          <a:xfrm>
            <a:off x="7194129" y="6287468"/>
            <a:ext cx="306388" cy="466725"/>
          </a:xfrm>
        </p:spPr>
        <p:txBody>
          <a:bodyPr/>
          <a:lstStyle/>
          <a:p>
            <a:fld id="{F84EAD10-2DEC-401A-B3D3-1C18B5B81114}" type="slidenum">
              <a:rPr lang="en-US" smtClean="0"/>
              <a:pPr/>
              <a:t>24</a:t>
            </a:fld>
            <a:endParaRPr lang="en-US" dirty="0"/>
          </a:p>
        </p:txBody>
      </p:sp>
      <p:sp>
        <p:nvSpPr>
          <p:cNvPr id="17" name="Title 1"/>
          <p:cNvSpPr txBox="1">
            <a:spLocks/>
          </p:cNvSpPr>
          <p:nvPr/>
        </p:nvSpPr>
        <p:spPr>
          <a:xfrm>
            <a:off x="-391977" y="310467"/>
            <a:ext cx="9826906"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2X Food Demand by 2050</a:t>
            </a:r>
          </a:p>
          <a:p>
            <a:pPr marL="0" marR="0" lvl="0" indent="0" algn="ctr" defTabSz="914400" rtl="0" eaLnBrk="1" fontAlgn="auto" latinLnBrk="0" hangingPunct="1">
              <a:lnSpc>
                <a:spcPct val="85000"/>
              </a:lnSpc>
              <a:spcBef>
                <a:spcPct val="0"/>
              </a:spcBef>
              <a:spcAft>
                <a:spcPts val="0"/>
              </a:spcAft>
              <a:buClrTx/>
              <a:buSzTx/>
              <a:buFontTx/>
              <a:buNone/>
              <a:tabLst/>
              <a:defRPr/>
            </a:pPr>
            <a:r>
              <a:rPr lang="en-US" sz="2500" b="1" dirty="0">
                <a:solidFill>
                  <a:schemeClr val="bg1"/>
                </a:solidFill>
                <a:latin typeface="Verdana" panose="020B0604030504040204" pitchFamily="34" charset="0"/>
                <a:ea typeface="Verdana" panose="020B0604030504040204" pitchFamily="34" charset="0"/>
                <a:cs typeface="Verdana" panose="020B0604030504040204" pitchFamily="34" charset="0"/>
              </a:rPr>
              <a:t>in a more challenging production environment</a:t>
            </a:r>
            <a:endParaRPr kumimoji="0" lang="en-US" sz="25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7" name="TextBox 236"/>
          <p:cNvSpPr txBox="1"/>
          <p:nvPr/>
        </p:nvSpPr>
        <p:spPr>
          <a:xfrm rot="16200000">
            <a:off x="7280941" y="2360034"/>
            <a:ext cx="2515277" cy="139889"/>
          </a:xfrm>
          <a:prstGeom prst="rect">
            <a:avLst/>
          </a:prstGeom>
          <a:noFill/>
        </p:spPr>
        <p:txBody>
          <a:bodyPr wrap="square" lIns="0" bIns="0" rtlCol="0">
            <a:spAutoFit/>
          </a:bodyPr>
          <a:lstStyle/>
          <a:p>
            <a:pPr marL="0" lvl="2" indent="-141288" eaLnBrk="0" fontAlgn="base" hangingPunct="0">
              <a:tabLst>
                <a:tab pos="1373188" algn="l"/>
              </a:tabLst>
              <a:defRPr/>
            </a:pPr>
            <a:r>
              <a:rPr lang="en-US" sz="600" i="1" dirty="0">
                <a:solidFill>
                  <a:prstClr val="white">
                    <a:lumMod val="50000"/>
                  </a:prstClr>
                </a:solidFill>
              </a:rPr>
              <a:t>Source:  US Third National Climate Assessment (2013)</a:t>
            </a:r>
          </a:p>
        </p:txBody>
      </p:sp>
      <p:sp>
        <p:nvSpPr>
          <p:cNvPr id="16" name="Rectangle 15"/>
          <p:cNvSpPr/>
          <p:nvPr/>
        </p:nvSpPr>
        <p:spPr bwMode="auto">
          <a:xfrm rot="5400000">
            <a:off x="1922269" y="-356704"/>
            <a:ext cx="5313317" cy="8853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a:t> </a:t>
            </a:r>
            <a:endParaRPr lang="en-US" sz="2400" b="1" dirty="0">
              <a:solidFill>
                <a:srgbClr val="000000"/>
              </a:solidFill>
              <a:latin typeface="Times" pitchFamily="-110" charset="0"/>
            </a:endParaRPr>
          </a:p>
        </p:txBody>
      </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825" b="1461"/>
          <a:stretch/>
        </p:blipFill>
        <p:spPr>
          <a:xfrm>
            <a:off x="271214" y="1438645"/>
            <a:ext cx="8623409" cy="5287838"/>
          </a:xfrm>
          <a:prstGeom prst="rect">
            <a:avLst/>
          </a:prstGeom>
        </p:spPr>
      </p:pic>
      <p:sp>
        <p:nvSpPr>
          <p:cNvPr id="76" name="TextBox 75"/>
          <p:cNvSpPr txBox="1"/>
          <p:nvPr/>
        </p:nvSpPr>
        <p:spPr>
          <a:xfrm>
            <a:off x="7027869" y="6386945"/>
            <a:ext cx="439726" cy="339538"/>
          </a:xfrm>
          <a:prstGeom prst="rect">
            <a:avLst/>
          </a:prstGeom>
          <a:solidFill>
            <a:schemeClr val="bg1"/>
          </a:solidFill>
        </p:spPr>
        <p:txBody>
          <a:bodyPr wrap="square" rtlCol="0">
            <a:noAutofit/>
          </a:bodyPr>
          <a:lstStyle/>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6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pistorius-bean-hands-0014.jpg"/>
          <p:cNvPicPr preferRelativeResize="0">
            <a:picLocks/>
          </p:cNvPicPr>
          <p:nvPr/>
        </p:nvPicPr>
        <p:blipFill>
          <a:blip r:embed="rId3" cstate="screen">
            <a:lum contrast="-75000"/>
          </a:blip>
          <a:srcRect/>
          <a:stretch>
            <a:fillRect/>
          </a:stretch>
        </p:blipFill>
        <p:spPr>
          <a:xfrm>
            <a:off x="0" y="0"/>
            <a:ext cx="9144000" cy="6858000"/>
          </a:xfrm>
          <a:prstGeom prst="rect">
            <a:avLst/>
          </a:prstGeom>
        </p:spPr>
      </p:pic>
      <p:sp>
        <p:nvSpPr>
          <p:cNvPr id="72" name="Rectangle 71"/>
          <p:cNvSpPr/>
          <p:nvPr/>
        </p:nvSpPr>
        <p:spPr bwMode="auto">
          <a:xfrm>
            <a:off x="357815" y="1866725"/>
            <a:ext cx="8500836" cy="4577388"/>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solidFill>
                <a:srgbClr val="000000"/>
              </a:solidFill>
              <a:latin typeface="Times" pitchFamily="-110" charset="0"/>
            </a:endParaRPr>
          </a:p>
        </p:txBody>
      </p:sp>
      <p:grpSp>
        <p:nvGrpSpPr>
          <p:cNvPr id="2" name="Group 9"/>
          <p:cNvGrpSpPr/>
          <p:nvPr/>
        </p:nvGrpSpPr>
        <p:grpSpPr>
          <a:xfrm>
            <a:off x="3919418" y="2588173"/>
            <a:ext cx="2074855" cy="1280161"/>
            <a:chOff x="3720826" y="2059946"/>
            <a:chExt cx="2074855" cy="1280161"/>
          </a:xfrm>
        </p:grpSpPr>
        <p:sp>
          <p:nvSpPr>
            <p:cNvPr id="42" name="Rectangle 41"/>
            <p:cNvSpPr/>
            <p:nvPr/>
          </p:nvSpPr>
          <p:spPr bwMode="auto">
            <a:xfrm>
              <a:off x="3720826" y="2059946"/>
              <a:ext cx="2074855" cy="39342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75A39"/>
                  </a:solidFill>
                  <a:latin typeface="Times" pitchFamily="-110" charset="0"/>
                </a:rPr>
                <a:t>      </a:t>
              </a:r>
            </a:p>
          </p:txBody>
        </p:sp>
        <p:sp>
          <p:nvSpPr>
            <p:cNvPr id="41" name="TextBox 40"/>
            <p:cNvSpPr txBox="1"/>
            <p:nvPr/>
          </p:nvSpPr>
          <p:spPr>
            <a:xfrm>
              <a:off x="3807484" y="2118149"/>
              <a:ext cx="1829523" cy="1169551"/>
            </a:xfrm>
            <a:prstGeom prst="rect">
              <a:avLst/>
            </a:prstGeom>
            <a:noFill/>
          </p:spPr>
          <p:txBody>
            <a:bodyPr wrap="square" rtlCol="0">
              <a:spAutoFit/>
            </a:bodyPr>
            <a:lstStyle/>
            <a:p>
              <a:r>
                <a:rPr lang="en-US" sz="1600" b="1" dirty="0">
                  <a:solidFill>
                    <a:prstClr val="white"/>
                  </a:solidFill>
                  <a:latin typeface="Arial" panose="020B0604020202020204" pitchFamily="34" charset="0"/>
                  <a:cs typeface="Arial" panose="020B0604020202020204" pitchFamily="34" charset="0"/>
                </a:rPr>
                <a:t>Crop Protection</a:t>
              </a:r>
            </a:p>
            <a:p>
              <a:pPr>
                <a:lnSpc>
                  <a:spcPct val="150000"/>
                </a:lnSpc>
              </a:pPr>
              <a:r>
                <a:rPr lang="en-US" sz="1200" dirty="0">
                  <a:solidFill>
                    <a:srgbClr val="075A39"/>
                  </a:solidFill>
                  <a:latin typeface="Arial" panose="020B0604020202020204" pitchFamily="34" charset="0"/>
                  <a:cs typeface="Arial" panose="020B0604020202020204" pitchFamily="34" charset="0"/>
                </a:rPr>
                <a:t>• Weed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Insect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Disease Control</a:t>
              </a:r>
            </a:p>
          </p:txBody>
        </p:sp>
        <p:cxnSp>
          <p:nvCxnSpPr>
            <p:cNvPr id="40" name="Straight Connector 39"/>
            <p:cNvCxnSpPr/>
            <p:nvPr/>
          </p:nvCxnSpPr>
          <p:spPr bwMode="auto">
            <a:xfrm>
              <a:off x="3720827" y="2059947"/>
              <a:ext cx="0" cy="1280160"/>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grpSp>
      <p:sp>
        <p:nvSpPr>
          <p:cNvPr id="5" name="Rectangle 4"/>
          <p:cNvSpPr/>
          <p:nvPr/>
        </p:nvSpPr>
        <p:spPr bwMode="auto">
          <a:xfrm>
            <a:off x="1567961" y="2363491"/>
            <a:ext cx="1481473" cy="38104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75A39"/>
                </a:solidFill>
                <a:latin typeface="Times" pitchFamily="-110" charset="0"/>
              </a:rPr>
              <a:t>      </a:t>
            </a:r>
          </a:p>
        </p:txBody>
      </p:sp>
      <p:cxnSp>
        <p:nvCxnSpPr>
          <p:cNvPr id="26" name="Straight Connector 25"/>
          <p:cNvCxnSpPr/>
          <p:nvPr/>
        </p:nvCxnSpPr>
        <p:spPr bwMode="auto">
          <a:xfrm>
            <a:off x="1567953" y="2363492"/>
            <a:ext cx="0" cy="1280161"/>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sp>
        <p:nvSpPr>
          <p:cNvPr id="25" name="TextBox 24"/>
          <p:cNvSpPr txBox="1"/>
          <p:nvPr/>
        </p:nvSpPr>
        <p:spPr>
          <a:xfrm>
            <a:off x="1641647" y="2421694"/>
            <a:ext cx="1475016" cy="1058751"/>
          </a:xfrm>
          <a:prstGeom prst="rect">
            <a:avLst/>
          </a:prstGeom>
          <a:noFill/>
        </p:spPr>
        <p:txBody>
          <a:bodyPr wrap="square" rtlCol="0">
            <a:spAutoFit/>
          </a:bodyPr>
          <a:lstStyle/>
          <a:p>
            <a:r>
              <a:rPr lang="en-US" sz="1600" b="1" dirty="0">
                <a:solidFill>
                  <a:prstClr val="white"/>
                </a:solidFill>
                <a:latin typeface="Arial" panose="020B0604020202020204" pitchFamily="34" charset="0"/>
                <a:cs typeface="Arial" panose="020B0604020202020204" pitchFamily="34" charset="0"/>
              </a:rPr>
              <a:t>Breeding</a:t>
            </a:r>
          </a:p>
          <a:p>
            <a:pPr>
              <a:lnSpc>
                <a:spcPct val="150000"/>
              </a:lnSpc>
            </a:pPr>
            <a:r>
              <a:rPr lang="en-US" sz="1200" dirty="0">
                <a:solidFill>
                  <a:srgbClr val="075A39"/>
                </a:solidFill>
                <a:latin typeface="Arial" panose="020B0604020202020204" pitchFamily="34" charset="0"/>
                <a:cs typeface="Arial" panose="020B0604020202020204" pitchFamily="34" charset="0"/>
              </a:rPr>
              <a:t>• Stress Tolerance</a:t>
            </a:r>
          </a:p>
          <a:p>
            <a:pPr>
              <a:lnSpc>
                <a:spcPct val="120000"/>
              </a:lnSpc>
            </a:pPr>
            <a:r>
              <a:rPr lang="en-US" sz="1200" dirty="0">
                <a:solidFill>
                  <a:srgbClr val="075A39"/>
                </a:solidFill>
                <a:latin typeface="Arial" panose="020B0604020202020204" pitchFamily="34" charset="0"/>
                <a:cs typeface="Arial" panose="020B0604020202020204" pitchFamily="34" charset="0"/>
              </a:rPr>
              <a:t>• Disease Control</a:t>
            </a:r>
          </a:p>
          <a:p>
            <a:pPr>
              <a:lnSpc>
                <a:spcPct val="120000"/>
              </a:lnSpc>
            </a:pPr>
            <a:r>
              <a:rPr lang="en-US" sz="1200" dirty="0">
                <a:solidFill>
                  <a:srgbClr val="075A39"/>
                </a:solidFill>
                <a:latin typeface="Arial" panose="020B0604020202020204" pitchFamily="34" charset="0"/>
                <a:cs typeface="Arial" panose="020B0604020202020204" pitchFamily="34" charset="0"/>
              </a:rPr>
              <a:t>• Yield Potential</a:t>
            </a:r>
          </a:p>
        </p:txBody>
      </p:sp>
      <p:grpSp>
        <p:nvGrpSpPr>
          <p:cNvPr id="3" name="Group 10"/>
          <p:cNvGrpSpPr/>
          <p:nvPr/>
        </p:nvGrpSpPr>
        <p:grpSpPr>
          <a:xfrm>
            <a:off x="7028360" y="2438090"/>
            <a:ext cx="1702493" cy="1280161"/>
            <a:chOff x="7015638" y="2059946"/>
            <a:chExt cx="1702493" cy="1280161"/>
          </a:xfrm>
        </p:grpSpPr>
        <p:sp>
          <p:nvSpPr>
            <p:cNvPr id="44" name="Rectangle 43"/>
            <p:cNvSpPr/>
            <p:nvPr/>
          </p:nvSpPr>
          <p:spPr bwMode="auto">
            <a:xfrm>
              <a:off x="7015638" y="2059946"/>
              <a:ext cx="1667987" cy="37417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75A39"/>
                  </a:solidFill>
                  <a:latin typeface="Times" pitchFamily="-110" charset="0"/>
                </a:rPr>
                <a:t>      </a:t>
              </a:r>
            </a:p>
          </p:txBody>
        </p:sp>
        <p:cxnSp>
          <p:nvCxnSpPr>
            <p:cNvPr id="43" name="Straight Connector 42"/>
            <p:cNvCxnSpPr/>
            <p:nvPr/>
          </p:nvCxnSpPr>
          <p:spPr bwMode="auto">
            <a:xfrm>
              <a:off x="7015638" y="2059947"/>
              <a:ext cx="0" cy="1280160"/>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sp>
          <p:nvSpPr>
            <p:cNvPr id="45" name="TextBox 44"/>
            <p:cNvSpPr txBox="1"/>
            <p:nvPr/>
          </p:nvSpPr>
          <p:spPr>
            <a:xfrm>
              <a:off x="7114954" y="2092749"/>
              <a:ext cx="1603177" cy="1169551"/>
            </a:xfrm>
            <a:prstGeom prst="rect">
              <a:avLst/>
            </a:prstGeom>
            <a:noFill/>
          </p:spPr>
          <p:txBody>
            <a:bodyPr wrap="square" rtlCol="0">
              <a:spAutoFit/>
            </a:bodyPr>
            <a:lstStyle/>
            <a:p>
              <a:r>
                <a:rPr lang="en-US" sz="1600" b="1" dirty="0">
                  <a:solidFill>
                    <a:prstClr val="white"/>
                  </a:solidFill>
                  <a:latin typeface="Arial" panose="020B0604020202020204" pitchFamily="34" charset="0"/>
                  <a:cs typeface="Arial" panose="020B0604020202020204" pitchFamily="34" charset="0"/>
                </a:rPr>
                <a:t>Biologicals</a:t>
              </a:r>
            </a:p>
            <a:p>
              <a:pPr>
                <a:lnSpc>
                  <a:spcPct val="150000"/>
                </a:lnSpc>
              </a:pPr>
              <a:r>
                <a:rPr lang="en-US" sz="1200" dirty="0">
                  <a:solidFill>
                    <a:srgbClr val="075A39"/>
                  </a:solidFill>
                  <a:latin typeface="Arial" panose="020B0604020202020204" pitchFamily="34" charset="0"/>
                  <a:cs typeface="Arial" panose="020B0604020202020204" pitchFamily="34" charset="0"/>
                </a:rPr>
                <a:t>• Weed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Insect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Virus Control</a:t>
              </a:r>
            </a:p>
          </p:txBody>
        </p:sp>
      </p:grpSp>
      <p:sp>
        <p:nvSpPr>
          <p:cNvPr id="47" name="Rectangle 46"/>
          <p:cNvSpPr/>
          <p:nvPr/>
        </p:nvSpPr>
        <p:spPr bwMode="auto">
          <a:xfrm>
            <a:off x="1790649" y="4341255"/>
            <a:ext cx="1937330" cy="42913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75A39"/>
                </a:solidFill>
                <a:latin typeface="Times" pitchFamily="-110" charset="0"/>
              </a:rPr>
              <a:t>      </a:t>
            </a:r>
          </a:p>
        </p:txBody>
      </p:sp>
      <p:cxnSp>
        <p:nvCxnSpPr>
          <p:cNvPr id="46" name="Straight Connector 45"/>
          <p:cNvCxnSpPr/>
          <p:nvPr/>
        </p:nvCxnSpPr>
        <p:spPr bwMode="auto">
          <a:xfrm>
            <a:off x="1789604" y="4335081"/>
            <a:ext cx="380" cy="1631980"/>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sp>
        <p:nvSpPr>
          <p:cNvPr id="48" name="TextBox 47"/>
          <p:cNvSpPr txBox="1"/>
          <p:nvPr/>
        </p:nvSpPr>
        <p:spPr>
          <a:xfrm>
            <a:off x="1922166" y="4311794"/>
            <a:ext cx="1914166" cy="1846659"/>
          </a:xfrm>
          <a:prstGeom prst="rect">
            <a:avLst/>
          </a:prstGeom>
          <a:noFill/>
        </p:spPr>
        <p:txBody>
          <a:bodyPr wrap="square" rtlCol="0">
            <a:spAutoFit/>
          </a:bodyPr>
          <a:lstStyle/>
          <a:p>
            <a:pPr>
              <a:lnSpc>
                <a:spcPct val="150000"/>
              </a:lnSpc>
            </a:pPr>
            <a:r>
              <a:rPr lang="en-US" sz="1600" b="1" dirty="0">
                <a:solidFill>
                  <a:prstClr val="white"/>
                </a:solidFill>
                <a:latin typeface="Arial" panose="020B0604020202020204" pitchFamily="34" charset="0"/>
                <a:cs typeface="Arial" panose="020B0604020202020204" pitchFamily="34" charset="0"/>
              </a:rPr>
              <a:t>Biotechnology </a:t>
            </a:r>
            <a:endParaRPr lang="en-US" sz="1200" dirty="0">
              <a:solidFill>
                <a:srgbClr val="075A39"/>
              </a:solidFill>
              <a:latin typeface="Arial" panose="020B0604020202020204" pitchFamily="34" charset="0"/>
              <a:cs typeface="Arial" panose="020B0604020202020204" pitchFamily="34" charset="0"/>
            </a:endParaRPr>
          </a:p>
          <a:p>
            <a:pPr>
              <a:lnSpc>
                <a:spcPct val="150000"/>
              </a:lnSpc>
            </a:pPr>
            <a:r>
              <a:rPr lang="en-US" sz="1200" dirty="0">
                <a:solidFill>
                  <a:srgbClr val="075A39"/>
                </a:solidFill>
                <a:latin typeface="Arial" panose="020B0604020202020204" pitchFamily="34" charset="0"/>
                <a:cs typeface="Arial" panose="020B0604020202020204" pitchFamily="34" charset="0"/>
              </a:rPr>
              <a:t>• Weed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Insect Control</a:t>
            </a:r>
          </a:p>
          <a:p>
            <a:pPr>
              <a:lnSpc>
                <a:spcPct val="150000"/>
              </a:lnSpc>
            </a:pPr>
            <a:r>
              <a:rPr lang="en-US" sz="1200" dirty="0">
                <a:solidFill>
                  <a:srgbClr val="075A39"/>
                </a:solidFill>
                <a:latin typeface="Arial" panose="020B0604020202020204" pitchFamily="34" charset="0"/>
                <a:cs typeface="Arial" panose="020B0604020202020204" pitchFamily="34" charset="0"/>
              </a:rPr>
              <a:t>• Stress Tolerance</a:t>
            </a:r>
          </a:p>
          <a:p>
            <a:pPr>
              <a:lnSpc>
                <a:spcPct val="150000"/>
              </a:lnSpc>
            </a:pPr>
            <a:r>
              <a:rPr lang="en-US" sz="1200" dirty="0">
                <a:solidFill>
                  <a:srgbClr val="075A39"/>
                </a:solidFill>
                <a:latin typeface="Arial" panose="020B0604020202020204" pitchFamily="34" charset="0"/>
                <a:cs typeface="Arial" panose="020B0604020202020204" pitchFamily="34" charset="0"/>
              </a:rPr>
              <a:t>• Yield Potential</a:t>
            </a:r>
            <a:br>
              <a:rPr lang="en-US" sz="1200" dirty="0">
                <a:solidFill>
                  <a:srgbClr val="075A39"/>
                </a:solidFill>
                <a:latin typeface="Arial" panose="020B0604020202020204" pitchFamily="34" charset="0"/>
                <a:cs typeface="Arial" panose="020B0604020202020204" pitchFamily="34" charset="0"/>
              </a:rPr>
            </a:br>
            <a:r>
              <a:rPr lang="en-US" sz="1200" dirty="0">
                <a:solidFill>
                  <a:srgbClr val="075A39"/>
                </a:solidFill>
                <a:latin typeface="Arial" panose="020B0604020202020204" pitchFamily="34" charset="0"/>
                <a:cs typeface="Arial" panose="020B0604020202020204" pitchFamily="34" charset="0"/>
              </a:rPr>
              <a:t>• Nutrients</a:t>
            </a:r>
            <a:endParaRPr lang="en-US" sz="1600" b="1" dirty="0">
              <a:solidFill>
                <a:prstClr val="white"/>
              </a:solidFill>
              <a:latin typeface="Arial" panose="020B0604020202020204" pitchFamily="34" charset="0"/>
              <a:cs typeface="Arial" panose="020B0604020202020204" pitchFamily="34" charset="0"/>
            </a:endParaRPr>
          </a:p>
        </p:txBody>
      </p:sp>
      <p:grpSp>
        <p:nvGrpSpPr>
          <p:cNvPr id="4" name="Group 13"/>
          <p:cNvGrpSpPr/>
          <p:nvPr/>
        </p:nvGrpSpPr>
        <p:grpSpPr>
          <a:xfrm>
            <a:off x="5370676" y="4336100"/>
            <a:ext cx="2552873" cy="1846659"/>
            <a:chOff x="4966722" y="4717507"/>
            <a:chExt cx="2552873" cy="1846659"/>
          </a:xfrm>
        </p:grpSpPr>
        <p:sp>
          <p:nvSpPr>
            <p:cNvPr id="50" name="Rectangle 49"/>
            <p:cNvSpPr/>
            <p:nvPr/>
          </p:nvSpPr>
          <p:spPr bwMode="auto">
            <a:xfrm>
              <a:off x="4968637" y="4746968"/>
              <a:ext cx="2411854" cy="41341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75A39"/>
                  </a:solidFill>
                  <a:latin typeface="Times" pitchFamily="-110" charset="0"/>
                </a:rPr>
                <a:t>      </a:t>
              </a:r>
            </a:p>
          </p:txBody>
        </p:sp>
        <p:cxnSp>
          <p:nvCxnSpPr>
            <p:cNvPr id="49" name="Straight Connector 48"/>
            <p:cNvCxnSpPr/>
            <p:nvPr/>
          </p:nvCxnSpPr>
          <p:spPr bwMode="auto">
            <a:xfrm flipH="1">
              <a:off x="4966722" y="4740795"/>
              <a:ext cx="6722" cy="1631980"/>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sp>
          <p:nvSpPr>
            <p:cNvPr id="51" name="TextBox 50"/>
            <p:cNvSpPr txBox="1"/>
            <p:nvPr/>
          </p:nvSpPr>
          <p:spPr>
            <a:xfrm>
              <a:off x="5026325" y="4717507"/>
              <a:ext cx="2493270" cy="1846659"/>
            </a:xfrm>
            <a:prstGeom prst="rect">
              <a:avLst/>
            </a:prstGeom>
            <a:noFill/>
          </p:spPr>
          <p:txBody>
            <a:bodyPr wrap="square" rtlCol="0">
              <a:spAutoFit/>
            </a:bodyPr>
            <a:lstStyle/>
            <a:p>
              <a:pPr>
                <a:lnSpc>
                  <a:spcPct val="150000"/>
                </a:lnSpc>
              </a:pPr>
              <a:r>
                <a:rPr lang="en-US" sz="1600" b="1" dirty="0">
                  <a:solidFill>
                    <a:prstClr val="white"/>
                  </a:solidFill>
                  <a:latin typeface="Arial" panose="020B0604020202020204" pitchFamily="34" charset="0"/>
                  <a:cs typeface="Arial" panose="020B0604020202020204" pitchFamily="34" charset="0"/>
                </a:rPr>
                <a:t>Precision Agriculture</a:t>
              </a:r>
            </a:p>
            <a:p>
              <a:pPr>
                <a:lnSpc>
                  <a:spcPct val="150000"/>
                </a:lnSpc>
              </a:pPr>
              <a:r>
                <a:rPr lang="en-US" sz="1200" dirty="0">
                  <a:solidFill>
                    <a:srgbClr val="075A39"/>
                  </a:solidFill>
                  <a:latin typeface="Arial" panose="020B0604020202020204" pitchFamily="34" charset="0"/>
                  <a:cs typeface="Arial" panose="020B0604020202020204" pitchFamily="34" charset="0"/>
                </a:rPr>
                <a:t>• Precision Planting/ FieldScripts</a:t>
              </a:r>
            </a:p>
            <a:p>
              <a:pPr>
                <a:lnSpc>
                  <a:spcPct val="150000"/>
                </a:lnSpc>
              </a:pPr>
              <a:r>
                <a:rPr lang="en-US" sz="1200" dirty="0">
                  <a:solidFill>
                    <a:srgbClr val="075A39"/>
                  </a:solidFill>
                  <a:latin typeface="Arial" panose="020B0604020202020204" pitchFamily="34" charset="0"/>
                  <a:cs typeface="Arial" panose="020B0604020202020204" pitchFamily="34" charset="0"/>
                </a:rPr>
                <a:t>• Increased production</a:t>
              </a:r>
            </a:p>
            <a:p>
              <a:pPr>
                <a:lnSpc>
                  <a:spcPct val="150000"/>
                </a:lnSpc>
              </a:pPr>
              <a:r>
                <a:rPr lang="en-US" sz="1200" dirty="0">
                  <a:solidFill>
                    <a:srgbClr val="075A39"/>
                  </a:solidFill>
                  <a:latin typeface="Arial" panose="020B0604020202020204" pitchFamily="34" charset="0"/>
                  <a:cs typeface="Arial" panose="020B0604020202020204" pitchFamily="34" charset="0"/>
                </a:rPr>
                <a:t>• Efficient water use</a:t>
              </a:r>
            </a:p>
            <a:p>
              <a:pPr>
                <a:lnSpc>
                  <a:spcPct val="150000"/>
                </a:lnSpc>
              </a:pPr>
              <a:r>
                <a:rPr lang="en-US" sz="1200" dirty="0">
                  <a:solidFill>
                    <a:srgbClr val="075A39"/>
                  </a:solidFill>
                  <a:latin typeface="Arial" panose="020B0604020202020204" pitchFamily="34" charset="0"/>
                  <a:cs typeface="Arial" panose="020B0604020202020204" pitchFamily="34" charset="0"/>
                </a:rPr>
                <a:t>• Efficient nutrient use</a:t>
              </a:r>
            </a:p>
            <a:p>
              <a:pPr>
                <a:lnSpc>
                  <a:spcPct val="150000"/>
                </a:lnSpc>
              </a:pPr>
              <a:endParaRPr lang="en-US" sz="1200" i="1" dirty="0">
                <a:solidFill>
                  <a:srgbClr val="D8D8D8"/>
                </a:solidFill>
                <a:latin typeface="Arial" panose="020B0604020202020204" pitchFamily="34" charset="0"/>
                <a:cs typeface="Arial" panose="020B0604020202020204" pitchFamily="34" charset="0"/>
              </a:endParaRPr>
            </a:p>
          </p:txBody>
        </p:sp>
      </p:grpSp>
      <p:grpSp>
        <p:nvGrpSpPr>
          <p:cNvPr id="6" name="Group 18"/>
          <p:cNvGrpSpPr/>
          <p:nvPr/>
        </p:nvGrpSpPr>
        <p:grpSpPr>
          <a:xfrm>
            <a:off x="422276" y="2188044"/>
            <a:ext cx="1116758" cy="588652"/>
            <a:chOff x="348354" y="-1764042"/>
            <a:chExt cx="1116758" cy="588652"/>
          </a:xfrm>
        </p:grpSpPr>
        <p:sp>
          <p:nvSpPr>
            <p:cNvPr id="98" name="Freeform 6"/>
            <p:cNvSpPr>
              <a:spLocks/>
            </p:cNvSpPr>
            <p:nvPr/>
          </p:nvSpPr>
          <p:spPr bwMode="auto">
            <a:xfrm>
              <a:off x="348354" y="-1764042"/>
              <a:ext cx="935608" cy="544548"/>
            </a:xfrm>
            <a:custGeom>
              <a:avLst/>
              <a:gdLst>
                <a:gd name="T0" fmla="*/ 241 w 408"/>
                <a:gd name="T1" fmla="*/ 158 h 237"/>
                <a:gd name="T2" fmla="*/ 310 w 408"/>
                <a:gd name="T3" fmla="*/ 158 h 237"/>
                <a:gd name="T4" fmla="*/ 316 w 408"/>
                <a:gd name="T5" fmla="*/ 143 h 237"/>
                <a:gd name="T6" fmla="*/ 233 w 408"/>
                <a:gd name="T7" fmla="*/ 143 h 237"/>
                <a:gd name="T8" fmla="*/ 221 w 408"/>
                <a:gd name="T9" fmla="*/ 123 h 237"/>
                <a:gd name="T10" fmla="*/ 211 w 408"/>
                <a:gd name="T11" fmla="*/ 108 h 237"/>
                <a:gd name="T12" fmla="*/ 196 w 408"/>
                <a:gd name="T13" fmla="*/ 88 h 237"/>
                <a:gd name="T14" fmla="*/ 376 w 408"/>
                <a:gd name="T15" fmla="*/ 88 h 237"/>
                <a:gd name="T16" fmla="*/ 408 w 408"/>
                <a:gd name="T17" fmla="*/ 73 h 237"/>
                <a:gd name="T18" fmla="*/ 185 w 408"/>
                <a:gd name="T19" fmla="*/ 73 h 237"/>
                <a:gd name="T20" fmla="*/ 63 w 408"/>
                <a:gd name="T21" fmla="*/ 0 h 237"/>
                <a:gd name="T22" fmla="*/ 25 w 408"/>
                <a:gd name="T23" fmla="*/ 8 h 237"/>
                <a:gd name="T24" fmla="*/ 23 w 408"/>
                <a:gd name="T25" fmla="*/ 11 h 237"/>
                <a:gd name="T26" fmla="*/ 36 w 408"/>
                <a:gd name="T27" fmla="*/ 117 h 237"/>
                <a:gd name="T28" fmla="*/ 38 w 408"/>
                <a:gd name="T29" fmla="*/ 120 h 237"/>
                <a:gd name="T30" fmla="*/ 61 w 408"/>
                <a:gd name="T31" fmla="*/ 132 h 237"/>
                <a:gd name="T32" fmla="*/ 73 w 408"/>
                <a:gd name="T33" fmla="*/ 136 h 237"/>
                <a:gd name="T34" fmla="*/ 82 w 408"/>
                <a:gd name="T35" fmla="*/ 153 h 237"/>
                <a:gd name="T36" fmla="*/ 90 w 408"/>
                <a:gd name="T37" fmla="*/ 169 h 237"/>
                <a:gd name="T38" fmla="*/ 102 w 408"/>
                <a:gd name="T39" fmla="*/ 173 h 237"/>
                <a:gd name="T40" fmla="*/ 108 w 408"/>
                <a:gd name="T41" fmla="*/ 173 h 237"/>
                <a:gd name="T42" fmla="*/ 114 w 408"/>
                <a:gd name="T43" fmla="*/ 172 h 237"/>
                <a:gd name="T44" fmla="*/ 123 w 408"/>
                <a:gd name="T45" fmla="*/ 175 h 237"/>
                <a:gd name="T46" fmla="*/ 133 w 408"/>
                <a:gd name="T47" fmla="*/ 190 h 237"/>
                <a:gd name="T48" fmla="*/ 135 w 408"/>
                <a:gd name="T49" fmla="*/ 199 h 237"/>
                <a:gd name="T50" fmla="*/ 163 w 408"/>
                <a:gd name="T51" fmla="*/ 214 h 237"/>
                <a:gd name="T52" fmla="*/ 194 w 408"/>
                <a:gd name="T53" fmla="*/ 208 h 237"/>
                <a:gd name="T54" fmla="*/ 206 w 408"/>
                <a:gd name="T55" fmla="*/ 205 h 237"/>
                <a:gd name="T56" fmla="*/ 228 w 408"/>
                <a:gd name="T57" fmla="*/ 224 h 237"/>
                <a:gd name="T58" fmla="*/ 235 w 408"/>
                <a:gd name="T59" fmla="*/ 235 h 237"/>
                <a:gd name="T60" fmla="*/ 239 w 408"/>
                <a:gd name="T61" fmla="*/ 237 h 237"/>
                <a:gd name="T62" fmla="*/ 239 w 408"/>
                <a:gd name="T63" fmla="*/ 237 h 237"/>
                <a:gd name="T64" fmla="*/ 241 w 408"/>
                <a:gd name="T65" fmla="*/ 236 h 237"/>
                <a:gd name="T66" fmla="*/ 120 w 408"/>
                <a:gd name="T67" fmla="*/ 68 h 237"/>
                <a:gd name="T68" fmla="*/ 119 w 408"/>
                <a:gd name="T69" fmla="*/ 65 h 237"/>
                <a:gd name="T70" fmla="*/ 121 w 408"/>
                <a:gd name="T71" fmla="*/ 63 h 237"/>
                <a:gd name="T72" fmla="*/ 260 w 408"/>
                <a:gd name="T73" fmla="*/ 230 h 237"/>
                <a:gd name="T74" fmla="*/ 260 w 408"/>
                <a:gd name="T75" fmla="*/ 229 h 237"/>
                <a:gd name="T76" fmla="*/ 263 w 408"/>
                <a:gd name="T77" fmla="*/ 222 h 237"/>
                <a:gd name="T78" fmla="*/ 257 w 408"/>
                <a:gd name="T79" fmla="*/ 193 h 237"/>
                <a:gd name="T80" fmla="*/ 251 w 408"/>
                <a:gd name="T81" fmla="*/ 178 h 237"/>
                <a:gd name="T82" fmla="*/ 241 w 408"/>
                <a:gd name="T83" fmla="*/ 15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237">
                  <a:moveTo>
                    <a:pt x="241" y="158"/>
                  </a:moveTo>
                  <a:cubicBezTo>
                    <a:pt x="310" y="158"/>
                    <a:pt x="310" y="158"/>
                    <a:pt x="310" y="158"/>
                  </a:cubicBezTo>
                  <a:cubicBezTo>
                    <a:pt x="312" y="153"/>
                    <a:pt x="314" y="148"/>
                    <a:pt x="316" y="143"/>
                  </a:cubicBezTo>
                  <a:cubicBezTo>
                    <a:pt x="233" y="143"/>
                    <a:pt x="233" y="143"/>
                    <a:pt x="233" y="143"/>
                  </a:cubicBezTo>
                  <a:cubicBezTo>
                    <a:pt x="229" y="137"/>
                    <a:pt x="225" y="130"/>
                    <a:pt x="221" y="123"/>
                  </a:cubicBezTo>
                  <a:cubicBezTo>
                    <a:pt x="218" y="118"/>
                    <a:pt x="214" y="113"/>
                    <a:pt x="211" y="108"/>
                  </a:cubicBezTo>
                  <a:cubicBezTo>
                    <a:pt x="206" y="102"/>
                    <a:pt x="201" y="95"/>
                    <a:pt x="196" y="88"/>
                  </a:cubicBezTo>
                  <a:cubicBezTo>
                    <a:pt x="376" y="88"/>
                    <a:pt x="376" y="88"/>
                    <a:pt x="376" y="88"/>
                  </a:cubicBezTo>
                  <a:cubicBezTo>
                    <a:pt x="387" y="82"/>
                    <a:pt x="398" y="78"/>
                    <a:pt x="408" y="73"/>
                  </a:cubicBezTo>
                  <a:cubicBezTo>
                    <a:pt x="185" y="73"/>
                    <a:pt x="185" y="73"/>
                    <a:pt x="185" y="73"/>
                  </a:cubicBezTo>
                  <a:cubicBezTo>
                    <a:pt x="146" y="26"/>
                    <a:pt x="103" y="0"/>
                    <a:pt x="63" y="0"/>
                  </a:cubicBezTo>
                  <a:cubicBezTo>
                    <a:pt x="50" y="0"/>
                    <a:pt x="37" y="3"/>
                    <a:pt x="25" y="8"/>
                  </a:cubicBezTo>
                  <a:cubicBezTo>
                    <a:pt x="24" y="9"/>
                    <a:pt x="23" y="10"/>
                    <a:pt x="23" y="11"/>
                  </a:cubicBezTo>
                  <a:cubicBezTo>
                    <a:pt x="0" y="62"/>
                    <a:pt x="17" y="87"/>
                    <a:pt x="36" y="117"/>
                  </a:cubicBezTo>
                  <a:cubicBezTo>
                    <a:pt x="38" y="120"/>
                    <a:pt x="38" y="120"/>
                    <a:pt x="38" y="120"/>
                  </a:cubicBezTo>
                  <a:cubicBezTo>
                    <a:pt x="46" y="131"/>
                    <a:pt x="53" y="132"/>
                    <a:pt x="61" y="132"/>
                  </a:cubicBezTo>
                  <a:cubicBezTo>
                    <a:pt x="65" y="133"/>
                    <a:pt x="69" y="133"/>
                    <a:pt x="73" y="136"/>
                  </a:cubicBezTo>
                  <a:cubicBezTo>
                    <a:pt x="78" y="139"/>
                    <a:pt x="80" y="146"/>
                    <a:pt x="82" y="153"/>
                  </a:cubicBezTo>
                  <a:cubicBezTo>
                    <a:pt x="84" y="159"/>
                    <a:pt x="86" y="165"/>
                    <a:pt x="90" y="169"/>
                  </a:cubicBezTo>
                  <a:cubicBezTo>
                    <a:pt x="94" y="173"/>
                    <a:pt x="99" y="173"/>
                    <a:pt x="102" y="173"/>
                  </a:cubicBezTo>
                  <a:cubicBezTo>
                    <a:pt x="104" y="173"/>
                    <a:pt x="106" y="173"/>
                    <a:pt x="108" y="173"/>
                  </a:cubicBezTo>
                  <a:cubicBezTo>
                    <a:pt x="110" y="173"/>
                    <a:pt x="112" y="172"/>
                    <a:pt x="114" y="172"/>
                  </a:cubicBezTo>
                  <a:cubicBezTo>
                    <a:pt x="118" y="172"/>
                    <a:pt x="121" y="173"/>
                    <a:pt x="123" y="175"/>
                  </a:cubicBezTo>
                  <a:cubicBezTo>
                    <a:pt x="131" y="179"/>
                    <a:pt x="132" y="184"/>
                    <a:pt x="133" y="190"/>
                  </a:cubicBezTo>
                  <a:cubicBezTo>
                    <a:pt x="133" y="193"/>
                    <a:pt x="134" y="196"/>
                    <a:pt x="135" y="199"/>
                  </a:cubicBezTo>
                  <a:cubicBezTo>
                    <a:pt x="138" y="205"/>
                    <a:pt x="144" y="214"/>
                    <a:pt x="163" y="214"/>
                  </a:cubicBezTo>
                  <a:cubicBezTo>
                    <a:pt x="172" y="214"/>
                    <a:pt x="182" y="212"/>
                    <a:pt x="194" y="208"/>
                  </a:cubicBezTo>
                  <a:cubicBezTo>
                    <a:pt x="199" y="206"/>
                    <a:pt x="203" y="205"/>
                    <a:pt x="206" y="205"/>
                  </a:cubicBezTo>
                  <a:cubicBezTo>
                    <a:pt x="214" y="205"/>
                    <a:pt x="218" y="210"/>
                    <a:pt x="228" y="224"/>
                  </a:cubicBezTo>
                  <a:cubicBezTo>
                    <a:pt x="230" y="227"/>
                    <a:pt x="232" y="231"/>
                    <a:pt x="235" y="235"/>
                  </a:cubicBezTo>
                  <a:cubicBezTo>
                    <a:pt x="236" y="236"/>
                    <a:pt x="237" y="237"/>
                    <a:pt x="239" y="237"/>
                  </a:cubicBezTo>
                  <a:cubicBezTo>
                    <a:pt x="239" y="237"/>
                    <a:pt x="239" y="237"/>
                    <a:pt x="239" y="237"/>
                  </a:cubicBezTo>
                  <a:cubicBezTo>
                    <a:pt x="240" y="237"/>
                    <a:pt x="240" y="237"/>
                    <a:pt x="241" y="236"/>
                  </a:cubicBezTo>
                  <a:cubicBezTo>
                    <a:pt x="219" y="195"/>
                    <a:pt x="161" y="91"/>
                    <a:pt x="120" y="68"/>
                  </a:cubicBezTo>
                  <a:cubicBezTo>
                    <a:pt x="119" y="68"/>
                    <a:pt x="119" y="66"/>
                    <a:pt x="119" y="65"/>
                  </a:cubicBezTo>
                  <a:cubicBezTo>
                    <a:pt x="119" y="64"/>
                    <a:pt x="120" y="63"/>
                    <a:pt x="121" y="63"/>
                  </a:cubicBezTo>
                  <a:cubicBezTo>
                    <a:pt x="153" y="65"/>
                    <a:pt x="233" y="188"/>
                    <a:pt x="260" y="230"/>
                  </a:cubicBezTo>
                  <a:cubicBezTo>
                    <a:pt x="260" y="230"/>
                    <a:pt x="260" y="230"/>
                    <a:pt x="260" y="229"/>
                  </a:cubicBezTo>
                  <a:cubicBezTo>
                    <a:pt x="262" y="227"/>
                    <a:pt x="263" y="225"/>
                    <a:pt x="263" y="222"/>
                  </a:cubicBezTo>
                  <a:cubicBezTo>
                    <a:pt x="263" y="216"/>
                    <a:pt x="261" y="207"/>
                    <a:pt x="257" y="193"/>
                  </a:cubicBezTo>
                  <a:cubicBezTo>
                    <a:pt x="255" y="188"/>
                    <a:pt x="253" y="183"/>
                    <a:pt x="251" y="178"/>
                  </a:cubicBezTo>
                  <a:cubicBezTo>
                    <a:pt x="248" y="172"/>
                    <a:pt x="245" y="165"/>
                    <a:pt x="241" y="1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99" name="Freeform 68"/>
            <p:cNvSpPr>
              <a:spLocks/>
            </p:cNvSpPr>
            <p:nvPr/>
          </p:nvSpPr>
          <p:spPr bwMode="auto">
            <a:xfrm>
              <a:off x="829806" y="-1635854"/>
              <a:ext cx="635306" cy="460464"/>
            </a:xfrm>
            <a:custGeom>
              <a:avLst/>
              <a:gdLst>
                <a:gd name="T0" fmla="*/ 260 w 277"/>
                <a:gd name="T1" fmla="*/ 4 h 201"/>
                <a:gd name="T2" fmla="*/ 258 w 277"/>
                <a:gd name="T3" fmla="*/ 1 h 201"/>
                <a:gd name="T4" fmla="*/ 254 w 277"/>
                <a:gd name="T5" fmla="*/ 0 h 201"/>
                <a:gd name="T6" fmla="*/ 197 w 277"/>
                <a:gd name="T7" fmla="*/ 18 h 201"/>
                <a:gd name="T8" fmla="*/ 165 w 277"/>
                <a:gd name="T9" fmla="*/ 33 h 201"/>
                <a:gd name="T10" fmla="*/ 135 w 277"/>
                <a:gd name="T11" fmla="*/ 53 h 201"/>
                <a:gd name="T12" fmla="*/ 0 w 277"/>
                <a:gd name="T13" fmla="*/ 53 h 201"/>
                <a:gd name="T14" fmla="*/ 10 w 277"/>
                <a:gd name="T15" fmla="*/ 68 h 201"/>
                <a:gd name="T16" fmla="*/ 119 w 277"/>
                <a:gd name="T17" fmla="*/ 68 h 201"/>
                <a:gd name="T18" fmla="*/ 105 w 277"/>
                <a:gd name="T19" fmla="*/ 88 h 201"/>
                <a:gd name="T20" fmla="*/ 99 w 277"/>
                <a:gd name="T21" fmla="*/ 103 h 201"/>
                <a:gd name="T22" fmla="*/ 96 w 277"/>
                <a:gd name="T23" fmla="*/ 123 h 201"/>
                <a:gd name="T24" fmla="*/ 40 w 277"/>
                <a:gd name="T25" fmla="*/ 123 h 201"/>
                <a:gd name="T26" fmla="*/ 46 w 277"/>
                <a:gd name="T27" fmla="*/ 138 h 201"/>
                <a:gd name="T28" fmla="*/ 97 w 277"/>
                <a:gd name="T29" fmla="*/ 138 h 201"/>
                <a:gd name="T30" fmla="*/ 119 w 277"/>
                <a:gd name="T31" fmla="*/ 188 h 201"/>
                <a:gd name="T32" fmla="*/ 190 w 277"/>
                <a:gd name="T33" fmla="*/ 87 h 201"/>
                <a:gd name="T34" fmla="*/ 193 w 277"/>
                <a:gd name="T35" fmla="*/ 88 h 201"/>
                <a:gd name="T36" fmla="*/ 193 w 277"/>
                <a:gd name="T37" fmla="*/ 91 h 201"/>
                <a:gd name="T38" fmla="*/ 134 w 277"/>
                <a:gd name="T39" fmla="*/ 197 h 201"/>
                <a:gd name="T40" fmla="*/ 166 w 277"/>
                <a:gd name="T41" fmla="*/ 201 h 201"/>
                <a:gd name="T42" fmla="*/ 248 w 277"/>
                <a:gd name="T43" fmla="*/ 151 h 201"/>
                <a:gd name="T44" fmla="*/ 260 w 277"/>
                <a:gd name="T45" fmla="*/ 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7" h="201">
                  <a:moveTo>
                    <a:pt x="260" y="4"/>
                  </a:moveTo>
                  <a:cubicBezTo>
                    <a:pt x="260" y="3"/>
                    <a:pt x="259" y="2"/>
                    <a:pt x="258" y="1"/>
                  </a:cubicBezTo>
                  <a:cubicBezTo>
                    <a:pt x="257" y="0"/>
                    <a:pt x="255" y="0"/>
                    <a:pt x="254" y="0"/>
                  </a:cubicBezTo>
                  <a:cubicBezTo>
                    <a:pt x="252" y="1"/>
                    <a:pt x="227" y="6"/>
                    <a:pt x="197" y="18"/>
                  </a:cubicBezTo>
                  <a:cubicBezTo>
                    <a:pt x="187" y="23"/>
                    <a:pt x="176" y="27"/>
                    <a:pt x="165" y="33"/>
                  </a:cubicBezTo>
                  <a:cubicBezTo>
                    <a:pt x="155" y="39"/>
                    <a:pt x="144" y="46"/>
                    <a:pt x="135" y="53"/>
                  </a:cubicBezTo>
                  <a:cubicBezTo>
                    <a:pt x="0" y="53"/>
                    <a:pt x="0" y="53"/>
                    <a:pt x="0" y="53"/>
                  </a:cubicBezTo>
                  <a:cubicBezTo>
                    <a:pt x="3" y="58"/>
                    <a:pt x="7" y="63"/>
                    <a:pt x="10" y="68"/>
                  </a:cubicBezTo>
                  <a:cubicBezTo>
                    <a:pt x="119" y="68"/>
                    <a:pt x="119" y="68"/>
                    <a:pt x="119" y="68"/>
                  </a:cubicBezTo>
                  <a:cubicBezTo>
                    <a:pt x="113" y="74"/>
                    <a:pt x="109" y="81"/>
                    <a:pt x="105" y="88"/>
                  </a:cubicBezTo>
                  <a:cubicBezTo>
                    <a:pt x="103" y="93"/>
                    <a:pt x="101" y="98"/>
                    <a:pt x="99" y="103"/>
                  </a:cubicBezTo>
                  <a:cubicBezTo>
                    <a:pt x="97" y="109"/>
                    <a:pt x="96" y="116"/>
                    <a:pt x="96" y="123"/>
                  </a:cubicBezTo>
                  <a:cubicBezTo>
                    <a:pt x="40" y="123"/>
                    <a:pt x="40" y="123"/>
                    <a:pt x="40" y="123"/>
                  </a:cubicBezTo>
                  <a:cubicBezTo>
                    <a:pt x="42" y="128"/>
                    <a:pt x="44" y="133"/>
                    <a:pt x="46" y="138"/>
                  </a:cubicBezTo>
                  <a:cubicBezTo>
                    <a:pt x="97" y="138"/>
                    <a:pt x="97" y="138"/>
                    <a:pt x="97" y="138"/>
                  </a:cubicBezTo>
                  <a:cubicBezTo>
                    <a:pt x="100" y="154"/>
                    <a:pt x="107" y="171"/>
                    <a:pt x="119" y="188"/>
                  </a:cubicBezTo>
                  <a:cubicBezTo>
                    <a:pt x="142" y="147"/>
                    <a:pt x="175" y="93"/>
                    <a:pt x="190" y="87"/>
                  </a:cubicBezTo>
                  <a:cubicBezTo>
                    <a:pt x="191" y="87"/>
                    <a:pt x="192" y="87"/>
                    <a:pt x="193" y="88"/>
                  </a:cubicBezTo>
                  <a:cubicBezTo>
                    <a:pt x="194" y="89"/>
                    <a:pt x="194" y="90"/>
                    <a:pt x="193" y="91"/>
                  </a:cubicBezTo>
                  <a:cubicBezTo>
                    <a:pt x="179" y="111"/>
                    <a:pt x="153" y="160"/>
                    <a:pt x="134" y="197"/>
                  </a:cubicBezTo>
                  <a:cubicBezTo>
                    <a:pt x="145" y="200"/>
                    <a:pt x="156" y="201"/>
                    <a:pt x="166" y="201"/>
                  </a:cubicBezTo>
                  <a:cubicBezTo>
                    <a:pt x="203" y="201"/>
                    <a:pt x="231" y="184"/>
                    <a:pt x="248" y="151"/>
                  </a:cubicBezTo>
                  <a:cubicBezTo>
                    <a:pt x="277" y="97"/>
                    <a:pt x="261" y="8"/>
                    <a:pt x="260"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nvGrpSpPr>
          <p:cNvPr id="7" name="Group 123"/>
          <p:cNvGrpSpPr/>
          <p:nvPr/>
        </p:nvGrpSpPr>
        <p:grpSpPr>
          <a:xfrm>
            <a:off x="3408938" y="2190842"/>
            <a:ext cx="419090" cy="830171"/>
            <a:chOff x="-5570538" y="3711575"/>
            <a:chExt cx="498475" cy="987425"/>
          </a:xfrm>
          <a:solidFill>
            <a:schemeClr val="accent1"/>
          </a:solidFill>
        </p:grpSpPr>
        <p:sp>
          <p:nvSpPr>
            <p:cNvPr id="125" name="Freeform 18"/>
            <p:cNvSpPr>
              <a:spLocks/>
            </p:cNvSpPr>
            <p:nvPr/>
          </p:nvSpPr>
          <p:spPr bwMode="auto">
            <a:xfrm>
              <a:off x="-5395913" y="3843338"/>
              <a:ext cx="147638" cy="147637"/>
            </a:xfrm>
            <a:custGeom>
              <a:avLst/>
              <a:gdLst>
                <a:gd name="T0" fmla="*/ 60 w 93"/>
                <a:gd name="T1" fmla="*/ 0 h 93"/>
                <a:gd name="T2" fmla="*/ 34 w 93"/>
                <a:gd name="T3" fmla="*/ 0 h 93"/>
                <a:gd name="T4" fmla="*/ 34 w 93"/>
                <a:gd name="T5" fmla="*/ 34 h 93"/>
                <a:gd name="T6" fmla="*/ 0 w 93"/>
                <a:gd name="T7" fmla="*/ 34 h 93"/>
                <a:gd name="T8" fmla="*/ 0 w 93"/>
                <a:gd name="T9" fmla="*/ 60 h 93"/>
                <a:gd name="T10" fmla="*/ 34 w 93"/>
                <a:gd name="T11" fmla="*/ 60 h 93"/>
                <a:gd name="T12" fmla="*/ 34 w 93"/>
                <a:gd name="T13" fmla="*/ 93 h 93"/>
                <a:gd name="T14" fmla="*/ 60 w 93"/>
                <a:gd name="T15" fmla="*/ 93 h 93"/>
                <a:gd name="T16" fmla="*/ 60 w 93"/>
                <a:gd name="T17" fmla="*/ 60 h 93"/>
                <a:gd name="T18" fmla="*/ 93 w 93"/>
                <a:gd name="T19" fmla="*/ 60 h 93"/>
                <a:gd name="T20" fmla="*/ 93 w 93"/>
                <a:gd name="T21" fmla="*/ 34 h 93"/>
                <a:gd name="T22" fmla="*/ 60 w 93"/>
                <a:gd name="T23" fmla="*/ 34 h 93"/>
                <a:gd name="T24" fmla="*/ 60 w 93"/>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93">
                  <a:moveTo>
                    <a:pt x="60" y="0"/>
                  </a:moveTo>
                  <a:lnTo>
                    <a:pt x="34" y="0"/>
                  </a:lnTo>
                  <a:lnTo>
                    <a:pt x="34" y="34"/>
                  </a:lnTo>
                  <a:lnTo>
                    <a:pt x="0" y="34"/>
                  </a:lnTo>
                  <a:lnTo>
                    <a:pt x="0" y="60"/>
                  </a:lnTo>
                  <a:lnTo>
                    <a:pt x="34" y="60"/>
                  </a:lnTo>
                  <a:lnTo>
                    <a:pt x="34" y="93"/>
                  </a:lnTo>
                  <a:lnTo>
                    <a:pt x="60" y="93"/>
                  </a:lnTo>
                  <a:lnTo>
                    <a:pt x="60" y="60"/>
                  </a:lnTo>
                  <a:lnTo>
                    <a:pt x="93" y="60"/>
                  </a:lnTo>
                  <a:lnTo>
                    <a:pt x="93" y="34"/>
                  </a:lnTo>
                  <a:lnTo>
                    <a:pt x="60" y="34"/>
                  </a:lnTo>
                  <a:lnTo>
                    <a:pt x="6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26" name="Freeform 80"/>
            <p:cNvSpPr>
              <a:spLocks/>
            </p:cNvSpPr>
            <p:nvPr/>
          </p:nvSpPr>
          <p:spPr bwMode="auto">
            <a:xfrm>
              <a:off x="-5570538" y="4197350"/>
              <a:ext cx="247650" cy="238125"/>
            </a:xfrm>
            <a:custGeom>
              <a:avLst/>
              <a:gdLst>
                <a:gd name="T0" fmla="*/ 69 w 91"/>
                <a:gd name="T1" fmla="*/ 23 h 87"/>
                <a:gd name="T2" fmla="*/ 9 w 91"/>
                <a:gd name="T3" fmla="*/ 0 h 87"/>
                <a:gd name="T4" fmla="*/ 6 w 91"/>
                <a:gd name="T5" fmla="*/ 1 h 87"/>
                <a:gd name="T6" fmla="*/ 4 w 91"/>
                <a:gd name="T7" fmla="*/ 4 h 87"/>
                <a:gd name="T8" fmla="*/ 14 w 91"/>
                <a:gd name="T9" fmla="*/ 67 h 87"/>
                <a:gd name="T10" fmla="*/ 49 w 91"/>
                <a:gd name="T11" fmla="*/ 87 h 87"/>
                <a:gd name="T12" fmla="*/ 71 w 91"/>
                <a:gd name="T13" fmla="*/ 82 h 87"/>
                <a:gd name="T14" fmla="*/ 74 w 91"/>
                <a:gd name="T15" fmla="*/ 80 h 87"/>
                <a:gd name="T16" fmla="*/ 69 w 91"/>
                <a:gd name="T17"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7">
                  <a:moveTo>
                    <a:pt x="69" y="23"/>
                  </a:moveTo>
                  <a:cubicBezTo>
                    <a:pt x="49" y="5"/>
                    <a:pt x="11" y="0"/>
                    <a:pt x="9" y="0"/>
                  </a:cubicBezTo>
                  <a:cubicBezTo>
                    <a:pt x="8" y="0"/>
                    <a:pt x="7" y="0"/>
                    <a:pt x="6" y="1"/>
                  </a:cubicBezTo>
                  <a:cubicBezTo>
                    <a:pt x="5" y="2"/>
                    <a:pt x="4" y="3"/>
                    <a:pt x="4" y="4"/>
                  </a:cubicBezTo>
                  <a:cubicBezTo>
                    <a:pt x="4" y="6"/>
                    <a:pt x="0" y="45"/>
                    <a:pt x="14" y="67"/>
                  </a:cubicBezTo>
                  <a:cubicBezTo>
                    <a:pt x="22" y="80"/>
                    <a:pt x="34" y="87"/>
                    <a:pt x="49" y="87"/>
                  </a:cubicBezTo>
                  <a:cubicBezTo>
                    <a:pt x="56" y="87"/>
                    <a:pt x="64" y="85"/>
                    <a:pt x="71" y="82"/>
                  </a:cubicBezTo>
                  <a:cubicBezTo>
                    <a:pt x="72" y="81"/>
                    <a:pt x="73" y="81"/>
                    <a:pt x="74" y="80"/>
                  </a:cubicBezTo>
                  <a:cubicBezTo>
                    <a:pt x="91" y="52"/>
                    <a:pt x="80" y="33"/>
                    <a:pt x="69"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27" name="Freeform 81"/>
            <p:cNvSpPr>
              <a:spLocks/>
            </p:cNvSpPr>
            <p:nvPr/>
          </p:nvSpPr>
          <p:spPr bwMode="auto">
            <a:xfrm>
              <a:off x="-5319713" y="4197350"/>
              <a:ext cx="247650" cy="238125"/>
            </a:xfrm>
            <a:custGeom>
              <a:avLst/>
              <a:gdLst>
                <a:gd name="T0" fmla="*/ 19 w 91"/>
                <a:gd name="T1" fmla="*/ 82 h 87"/>
                <a:gd name="T2" fmla="*/ 42 w 91"/>
                <a:gd name="T3" fmla="*/ 87 h 87"/>
                <a:gd name="T4" fmla="*/ 76 w 91"/>
                <a:gd name="T5" fmla="*/ 67 h 87"/>
                <a:gd name="T6" fmla="*/ 87 w 91"/>
                <a:gd name="T7" fmla="*/ 4 h 87"/>
                <a:gd name="T8" fmla="*/ 85 w 91"/>
                <a:gd name="T9" fmla="*/ 1 h 87"/>
                <a:gd name="T10" fmla="*/ 81 w 91"/>
                <a:gd name="T11" fmla="*/ 0 h 87"/>
                <a:gd name="T12" fmla="*/ 22 w 91"/>
                <a:gd name="T13" fmla="*/ 23 h 87"/>
                <a:gd name="T14" fmla="*/ 17 w 91"/>
                <a:gd name="T15" fmla="*/ 80 h 87"/>
                <a:gd name="T16" fmla="*/ 19 w 91"/>
                <a:gd name="T17"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7">
                  <a:moveTo>
                    <a:pt x="19" y="82"/>
                  </a:moveTo>
                  <a:cubicBezTo>
                    <a:pt x="27" y="85"/>
                    <a:pt x="35" y="87"/>
                    <a:pt x="42" y="87"/>
                  </a:cubicBezTo>
                  <a:cubicBezTo>
                    <a:pt x="56" y="87"/>
                    <a:pt x="68" y="80"/>
                    <a:pt x="76" y="67"/>
                  </a:cubicBezTo>
                  <a:cubicBezTo>
                    <a:pt x="91" y="45"/>
                    <a:pt x="87" y="6"/>
                    <a:pt x="87" y="4"/>
                  </a:cubicBezTo>
                  <a:cubicBezTo>
                    <a:pt x="87" y="3"/>
                    <a:pt x="86" y="2"/>
                    <a:pt x="85" y="1"/>
                  </a:cubicBezTo>
                  <a:cubicBezTo>
                    <a:pt x="84" y="0"/>
                    <a:pt x="83" y="0"/>
                    <a:pt x="81" y="0"/>
                  </a:cubicBezTo>
                  <a:cubicBezTo>
                    <a:pt x="80" y="0"/>
                    <a:pt x="42" y="5"/>
                    <a:pt x="22" y="23"/>
                  </a:cubicBezTo>
                  <a:cubicBezTo>
                    <a:pt x="10" y="33"/>
                    <a:pt x="0" y="52"/>
                    <a:pt x="17" y="80"/>
                  </a:cubicBezTo>
                  <a:cubicBezTo>
                    <a:pt x="18" y="81"/>
                    <a:pt x="18" y="81"/>
                    <a:pt x="19" y="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28" name="Freeform 82"/>
            <p:cNvSpPr>
              <a:spLocks/>
            </p:cNvSpPr>
            <p:nvPr/>
          </p:nvSpPr>
          <p:spPr bwMode="auto">
            <a:xfrm>
              <a:off x="-5570538" y="4465638"/>
              <a:ext cx="247650" cy="233362"/>
            </a:xfrm>
            <a:custGeom>
              <a:avLst/>
              <a:gdLst>
                <a:gd name="T0" fmla="*/ 69 w 91"/>
                <a:gd name="T1" fmla="*/ 23 h 86"/>
                <a:gd name="T2" fmla="*/ 9 w 91"/>
                <a:gd name="T3" fmla="*/ 0 h 86"/>
                <a:gd name="T4" fmla="*/ 6 w 91"/>
                <a:gd name="T5" fmla="*/ 1 h 86"/>
                <a:gd name="T6" fmla="*/ 4 w 91"/>
                <a:gd name="T7" fmla="*/ 4 h 86"/>
                <a:gd name="T8" fmla="*/ 14 w 91"/>
                <a:gd name="T9" fmla="*/ 67 h 86"/>
                <a:gd name="T10" fmla="*/ 49 w 91"/>
                <a:gd name="T11" fmla="*/ 86 h 86"/>
                <a:gd name="T12" fmla="*/ 49 w 91"/>
                <a:gd name="T13" fmla="*/ 86 h 86"/>
                <a:gd name="T14" fmla="*/ 71 w 91"/>
                <a:gd name="T15" fmla="*/ 82 h 86"/>
                <a:gd name="T16" fmla="*/ 74 w 91"/>
                <a:gd name="T17" fmla="*/ 80 h 86"/>
                <a:gd name="T18" fmla="*/ 69 w 91"/>
                <a:gd name="T19" fmla="*/ 2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6">
                  <a:moveTo>
                    <a:pt x="69" y="23"/>
                  </a:moveTo>
                  <a:cubicBezTo>
                    <a:pt x="49" y="5"/>
                    <a:pt x="11" y="0"/>
                    <a:pt x="9" y="0"/>
                  </a:cubicBezTo>
                  <a:cubicBezTo>
                    <a:pt x="8" y="0"/>
                    <a:pt x="7" y="0"/>
                    <a:pt x="6" y="1"/>
                  </a:cubicBezTo>
                  <a:cubicBezTo>
                    <a:pt x="5" y="2"/>
                    <a:pt x="4" y="3"/>
                    <a:pt x="4" y="4"/>
                  </a:cubicBezTo>
                  <a:cubicBezTo>
                    <a:pt x="4" y="6"/>
                    <a:pt x="0" y="45"/>
                    <a:pt x="14" y="67"/>
                  </a:cubicBezTo>
                  <a:cubicBezTo>
                    <a:pt x="22" y="80"/>
                    <a:pt x="34" y="86"/>
                    <a:pt x="49" y="86"/>
                  </a:cubicBezTo>
                  <a:cubicBezTo>
                    <a:pt x="49" y="86"/>
                    <a:pt x="49" y="86"/>
                    <a:pt x="49" y="86"/>
                  </a:cubicBezTo>
                  <a:cubicBezTo>
                    <a:pt x="56" y="86"/>
                    <a:pt x="64" y="85"/>
                    <a:pt x="71" y="82"/>
                  </a:cubicBezTo>
                  <a:cubicBezTo>
                    <a:pt x="72" y="81"/>
                    <a:pt x="73" y="81"/>
                    <a:pt x="74" y="80"/>
                  </a:cubicBezTo>
                  <a:cubicBezTo>
                    <a:pt x="91" y="51"/>
                    <a:pt x="80" y="33"/>
                    <a:pt x="69"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29" name="Freeform 83"/>
            <p:cNvSpPr>
              <a:spLocks/>
            </p:cNvSpPr>
            <p:nvPr/>
          </p:nvSpPr>
          <p:spPr bwMode="auto">
            <a:xfrm>
              <a:off x="-5319713" y="4465638"/>
              <a:ext cx="247650" cy="233362"/>
            </a:xfrm>
            <a:custGeom>
              <a:avLst/>
              <a:gdLst>
                <a:gd name="T0" fmla="*/ 85 w 91"/>
                <a:gd name="T1" fmla="*/ 1 h 86"/>
                <a:gd name="T2" fmla="*/ 81 w 91"/>
                <a:gd name="T3" fmla="*/ 0 h 86"/>
                <a:gd name="T4" fmla="*/ 22 w 91"/>
                <a:gd name="T5" fmla="*/ 23 h 86"/>
                <a:gd name="T6" fmla="*/ 17 w 91"/>
                <a:gd name="T7" fmla="*/ 80 h 86"/>
                <a:gd name="T8" fmla="*/ 19 w 91"/>
                <a:gd name="T9" fmla="*/ 82 h 86"/>
                <a:gd name="T10" fmla="*/ 42 w 91"/>
                <a:gd name="T11" fmla="*/ 86 h 86"/>
                <a:gd name="T12" fmla="*/ 76 w 91"/>
                <a:gd name="T13" fmla="*/ 67 h 86"/>
                <a:gd name="T14" fmla="*/ 87 w 91"/>
                <a:gd name="T15" fmla="*/ 4 h 86"/>
                <a:gd name="T16" fmla="*/ 85 w 91"/>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6">
                  <a:moveTo>
                    <a:pt x="85" y="1"/>
                  </a:moveTo>
                  <a:cubicBezTo>
                    <a:pt x="84" y="0"/>
                    <a:pt x="83" y="0"/>
                    <a:pt x="81" y="0"/>
                  </a:cubicBezTo>
                  <a:cubicBezTo>
                    <a:pt x="80" y="0"/>
                    <a:pt x="42" y="5"/>
                    <a:pt x="22" y="23"/>
                  </a:cubicBezTo>
                  <a:cubicBezTo>
                    <a:pt x="10" y="33"/>
                    <a:pt x="0" y="51"/>
                    <a:pt x="17" y="80"/>
                  </a:cubicBezTo>
                  <a:cubicBezTo>
                    <a:pt x="18" y="81"/>
                    <a:pt x="18" y="81"/>
                    <a:pt x="19" y="82"/>
                  </a:cubicBezTo>
                  <a:cubicBezTo>
                    <a:pt x="27" y="85"/>
                    <a:pt x="35" y="86"/>
                    <a:pt x="42" y="86"/>
                  </a:cubicBezTo>
                  <a:cubicBezTo>
                    <a:pt x="56" y="86"/>
                    <a:pt x="68" y="80"/>
                    <a:pt x="76" y="67"/>
                  </a:cubicBezTo>
                  <a:cubicBezTo>
                    <a:pt x="91" y="45"/>
                    <a:pt x="87" y="6"/>
                    <a:pt x="87" y="4"/>
                  </a:cubicBezTo>
                  <a:cubicBezTo>
                    <a:pt x="87" y="3"/>
                    <a:pt x="86" y="2"/>
                    <a:pt x="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30" name="Freeform 84"/>
            <p:cNvSpPr>
              <a:spLocks noEditPoints="1"/>
            </p:cNvSpPr>
            <p:nvPr/>
          </p:nvSpPr>
          <p:spPr bwMode="auto">
            <a:xfrm>
              <a:off x="-5516563" y="3711575"/>
              <a:ext cx="390525" cy="458787"/>
            </a:xfrm>
            <a:custGeom>
              <a:avLst/>
              <a:gdLst>
                <a:gd name="T0" fmla="*/ 135 w 143"/>
                <a:gd name="T1" fmla="*/ 101 h 168"/>
                <a:gd name="T2" fmla="*/ 136 w 143"/>
                <a:gd name="T3" fmla="*/ 100 h 168"/>
                <a:gd name="T4" fmla="*/ 136 w 143"/>
                <a:gd name="T5" fmla="*/ 98 h 168"/>
                <a:gd name="T6" fmla="*/ 143 w 143"/>
                <a:gd name="T7" fmla="*/ 44 h 168"/>
                <a:gd name="T8" fmla="*/ 143 w 143"/>
                <a:gd name="T9" fmla="*/ 42 h 168"/>
                <a:gd name="T10" fmla="*/ 101 w 143"/>
                <a:gd name="T11" fmla="*/ 0 h 168"/>
                <a:gd name="T12" fmla="*/ 42 w 143"/>
                <a:gd name="T13" fmla="*/ 0 h 168"/>
                <a:gd name="T14" fmla="*/ 0 w 143"/>
                <a:gd name="T15" fmla="*/ 42 h 168"/>
                <a:gd name="T16" fmla="*/ 0 w 143"/>
                <a:gd name="T17" fmla="*/ 44 h 168"/>
                <a:gd name="T18" fmla="*/ 6 w 143"/>
                <a:gd name="T19" fmla="*/ 97 h 168"/>
                <a:gd name="T20" fmla="*/ 7 w 143"/>
                <a:gd name="T21" fmla="*/ 97 h 168"/>
                <a:gd name="T22" fmla="*/ 7 w 143"/>
                <a:gd name="T23" fmla="*/ 101 h 168"/>
                <a:gd name="T24" fmla="*/ 66 w 143"/>
                <a:gd name="T25" fmla="*/ 167 h 168"/>
                <a:gd name="T26" fmla="*/ 71 w 143"/>
                <a:gd name="T27" fmla="*/ 168 h 168"/>
                <a:gd name="T28" fmla="*/ 77 w 143"/>
                <a:gd name="T29" fmla="*/ 167 h 168"/>
                <a:gd name="T30" fmla="*/ 135 w 143"/>
                <a:gd name="T31" fmla="*/ 101 h 168"/>
                <a:gd name="T32" fmla="*/ 71 w 143"/>
                <a:gd name="T33" fmla="*/ 148 h 168"/>
                <a:gd name="T34" fmla="*/ 27 w 143"/>
                <a:gd name="T35" fmla="*/ 98 h 168"/>
                <a:gd name="T36" fmla="*/ 27 w 143"/>
                <a:gd name="T37" fmla="*/ 97 h 168"/>
                <a:gd name="T38" fmla="*/ 26 w 143"/>
                <a:gd name="T39" fmla="*/ 94 h 168"/>
                <a:gd name="T40" fmla="*/ 26 w 143"/>
                <a:gd name="T41" fmla="*/ 94 h 168"/>
                <a:gd name="T42" fmla="*/ 19 w 143"/>
                <a:gd name="T43" fmla="*/ 42 h 168"/>
                <a:gd name="T44" fmla="*/ 42 w 143"/>
                <a:gd name="T45" fmla="*/ 19 h 168"/>
                <a:gd name="T46" fmla="*/ 71 w 143"/>
                <a:gd name="T47" fmla="*/ 19 h 168"/>
                <a:gd name="T48" fmla="*/ 71 w 143"/>
                <a:gd name="T49" fmla="*/ 20 h 168"/>
                <a:gd name="T50" fmla="*/ 71 w 143"/>
                <a:gd name="T51" fmla="*/ 20 h 168"/>
                <a:gd name="T52" fmla="*/ 72 w 143"/>
                <a:gd name="T53" fmla="*/ 19 h 168"/>
                <a:gd name="T54" fmla="*/ 101 w 143"/>
                <a:gd name="T55" fmla="*/ 19 h 168"/>
                <a:gd name="T56" fmla="*/ 123 w 143"/>
                <a:gd name="T57" fmla="*/ 42 h 168"/>
                <a:gd name="T58" fmla="*/ 116 w 143"/>
                <a:gd name="T59" fmla="*/ 95 h 168"/>
                <a:gd name="T60" fmla="*/ 116 w 143"/>
                <a:gd name="T61" fmla="*/ 95 h 168"/>
                <a:gd name="T62" fmla="*/ 116 w 143"/>
                <a:gd name="T63" fmla="*/ 97 h 168"/>
                <a:gd name="T64" fmla="*/ 116 w 143"/>
                <a:gd name="T65" fmla="*/ 98 h 168"/>
                <a:gd name="T66" fmla="*/ 71 w 143"/>
                <a:gd name="T67" fmla="*/ 1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68">
                  <a:moveTo>
                    <a:pt x="135" y="101"/>
                  </a:moveTo>
                  <a:cubicBezTo>
                    <a:pt x="136" y="101"/>
                    <a:pt x="136" y="100"/>
                    <a:pt x="136" y="100"/>
                  </a:cubicBezTo>
                  <a:cubicBezTo>
                    <a:pt x="136" y="99"/>
                    <a:pt x="136" y="98"/>
                    <a:pt x="136" y="98"/>
                  </a:cubicBezTo>
                  <a:cubicBezTo>
                    <a:pt x="143" y="44"/>
                    <a:pt x="143" y="44"/>
                    <a:pt x="143" y="44"/>
                  </a:cubicBezTo>
                  <a:cubicBezTo>
                    <a:pt x="143" y="43"/>
                    <a:pt x="143" y="43"/>
                    <a:pt x="143" y="42"/>
                  </a:cubicBezTo>
                  <a:cubicBezTo>
                    <a:pt x="143" y="19"/>
                    <a:pt x="124" y="0"/>
                    <a:pt x="101" y="0"/>
                  </a:cubicBezTo>
                  <a:cubicBezTo>
                    <a:pt x="42" y="0"/>
                    <a:pt x="42" y="0"/>
                    <a:pt x="42" y="0"/>
                  </a:cubicBezTo>
                  <a:cubicBezTo>
                    <a:pt x="19" y="0"/>
                    <a:pt x="0" y="19"/>
                    <a:pt x="0" y="42"/>
                  </a:cubicBezTo>
                  <a:cubicBezTo>
                    <a:pt x="0" y="43"/>
                    <a:pt x="0" y="43"/>
                    <a:pt x="0" y="44"/>
                  </a:cubicBezTo>
                  <a:cubicBezTo>
                    <a:pt x="6" y="97"/>
                    <a:pt x="6" y="97"/>
                    <a:pt x="6" y="97"/>
                  </a:cubicBezTo>
                  <a:cubicBezTo>
                    <a:pt x="7" y="97"/>
                    <a:pt x="7" y="97"/>
                    <a:pt x="7" y="97"/>
                  </a:cubicBezTo>
                  <a:cubicBezTo>
                    <a:pt x="7" y="99"/>
                    <a:pt x="7" y="100"/>
                    <a:pt x="7" y="101"/>
                  </a:cubicBezTo>
                  <a:cubicBezTo>
                    <a:pt x="8" y="106"/>
                    <a:pt x="16" y="148"/>
                    <a:pt x="66" y="167"/>
                  </a:cubicBezTo>
                  <a:cubicBezTo>
                    <a:pt x="68" y="168"/>
                    <a:pt x="69" y="168"/>
                    <a:pt x="71" y="168"/>
                  </a:cubicBezTo>
                  <a:cubicBezTo>
                    <a:pt x="73" y="168"/>
                    <a:pt x="75" y="168"/>
                    <a:pt x="77" y="167"/>
                  </a:cubicBezTo>
                  <a:cubicBezTo>
                    <a:pt x="127" y="148"/>
                    <a:pt x="135" y="106"/>
                    <a:pt x="135" y="101"/>
                  </a:cubicBezTo>
                  <a:close/>
                  <a:moveTo>
                    <a:pt x="71" y="148"/>
                  </a:moveTo>
                  <a:cubicBezTo>
                    <a:pt x="33" y="133"/>
                    <a:pt x="28" y="102"/>
                    <a:pt x="27" y="98"/>
                  </a:cubicBezTo>
                  <a:cubicBezTo>
                    <a:pt x="27" y="98"/>
                    <a:pt x="27" y="98"/>
                    <a:pt x="27" y="97"/>
                  </a:cubicBezTo>
                  <a:cubicBezTo>
                    <a:pt x="27" y="96"/>
                    <a:pt x="26" y="95"/>
                    <a:pt x="26" y="94"/>
                  </a:cubicBezTo>
                  <a:cubicBezTo>
                    <a:pt x="26" y="94"/>
                    <a:pt x="26" y="94"/>
                    <a:pt x="26" y="94"/>
                  </a:cubicBezTo>
                  <a:cubicBezTo>
                    <a:pt x="19" y="42"/>
                    <a:pt x="19" y="42"/>
                    <a:pt x="19" y="42"/>
                  </a:cubicBezTo>
                  <a:cubicBezTo>
                    <a:pt x="20" y="29"/>
                    <a:pt x="30" y="19"/>
                    <a:pt x="42" y="19"/>
                  </a:cubicBezTo>
                  <a:cubicBezTo>
                    <a:pt x="71" y="19"/>
                    <a:pt x="71" y="19"/>
                    <a:pt x="71" y="19"/>
                  </a:cubicBezTo>
                  <a:cubicBezTo>
                    <a:pt x="71" y="19"/>
                    <a:pt x="71" y="20"/>
                    <a:pt x="71" y="20"/>
                  </a:cubicBezTo>
                  <a:cubicBezTo>
                    <a:pt x="71" y="20"/>
                    <a:pt x="71" y="20"/>
                    <a:pt x="71" y="20"/>
                  </a:cubicBezTo>
                  <a:cubicBezTo>
                    <a:pt x="71" y="20"/>
                    <a:pt x="72" y="19"/>
                    <a:pt x="72" y="19"/>
                  </a:cubicBezTo>
                  <a:cubicBezTo>
                    <a:pt x="101" y="19"/>
                    <a:pt x="101" y="19"/>
                    <a:pt x="101" y="19"/>
                  </a:cubicBezTo>
                  <a:cubicBezTo>
                    <a:pt x="113" y="19"/>
                    <a:pt x="123" y="29"/>
                    <a:pt x="123" y="42"/>
                  </a:cubicBezTo>
                  <a:cubicBezTo>
                    <a:pt x="116" y="95"/>
                    <a:pt x="116" y="95"/>
                    <a:pt x="116" y="95"/>
                  </a:cubicBezTo>
                  <a:cubicBezTo>
                    <a:pt x="116" y="95"/>
                    <a:pt x="116" y="95"/>
                    <a:pt x="116" y="95"/>
                  </a:cubicBezTo>
                  <a:cubicBezTo>
                    <a:pt x="116" y="96"/>
                    <a:pt x="116" y="97"/>
                    <a:pt x="116" y="97"/>
                  </a:cubicBezTo>
                  <a:cubicBezTo>
                    <a:pt x="116" y="98"/>
                    <a:pt x="116" y="98"/>
                    <a:pt x="116" y="98"/>
                  </a:cubicBezTo>
                  <a:cubicBezTo>
                    <a:pt x="115" y="102"/>
                    <a:pt x="109" y="133"/>
                    <a:pt x="71" y="1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nvGrpSpPr>
          <p:cNvPr id="8" name="Group 6"/>
          <p:cNvGrpSpPr/>
          <p:nvPr/>
        </p:nvGrpSpPr>
        <p:grpSpPr>
          <a:xfrm>
            <a:off x="4167961" y="3945922"/>
            <a:ext cx="1121130" cy="711384"/>
            <a:chOff x="5971872" y="-1903303"/>
            <a:chExt cx="1333500" cy="846137"/>
          </a:xfrm>
        </p:grpSpPr>
        <p:grpSp>
          <p:nvGrpSpPr>
            <p:cNvPr id="9" name="Group 3"/>
            <p:cNvGrpSpPr/>
            <p:nvPr/>
          </p:nvGrpSpPr>
          <p:grpSpPr>
            <a:xfrm>
              <a:off x="5971872" y="-1857266"/>
              <a:ext cx="1333500" cy="800100"/>
              <a:chOff x="5971872" y="-1857266"/>
              <a:chExt cx="1333500" cy="800100"/>
            </a:xfrm>
          </p:grpSpPr>
          <p:sp>
            <p:nvSpPr>
              <p:cNvPr id="139" name="Freeform 22"/>
              <p:cNvSpPr>
                <a:spLocks/>
              </p:cNvSpPr>
              <p:nvPr/>
            </p:nvSpPr>
            <p:spPr bwMode="auto">
              <a:xfrm>
                <a:off x="6860872" y="-1857266"/>
                <a:ext cx="53975" cy="128587"/>
              </a:xfrm>
              <a:custGeom>
                <a:avLst/>
                <a:gdLst>
                  <a:gd name="T0" fmla="*/ 3 w 20"/>
                  <a:gd name="T1" fmla="*/ 12 h 47"/>
                  <a:gd name="T2" fmla="*/ 9 w 20"/>
                  <a:gd name="T3" fmla="*/ 21 h 47"/>
                  <a:gd name="T4" fmla="*/ 9 w 20"/>
                  <a:gd name="T5" fmla="*/ 45 h 47"/>
                  <a:gd name="T6" fmla="*/ 13 w 20"/>
                  <a:gd name="T7" fmla="*/ 46 h 47"/>
                  <a:gd name="T8" fmla="*/ 15 w 20"/>
                  <a:gd name="T9" fmla="*/ 46 h 47"/>
                  <a:gd name="T10" fmla="*/ 20 w 20"/>
                  <a:gd name="T11" fmla="*/ 47 h 47"/>
                  <a:gd name="T12" fmla="*/ 20 w 20"/>
                  <a:gd name="T13" fmla="*/ 19 h 47"/>
                  <a:gd name="T14" fmla="*/ 14 w 20"/>
                  <a:gd name="T15" fmla="*/ 4 h 47"/>
                  <a:gd name="T16" fmla="*/ 8 w 20"/>
                  <a:gd name="T17" fmla="*/ 1 h 47"/>
                  <a:gd name="T18" fmla="*/ 1 w 20"/>
                  <a:gd name="T19" fmla="*/ 5 h 47"/>
                  <a:gd name="T20" fmla="*/ 3 w 20"/>
                  <a:gd name="T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7">
                    <a:moveTo>
                      <a:pt x="3" y="12"/>
                    </a:moveTo>
                    <a:cubicBezTo>
                      <a:pt x="8" y="14"/>
                      <a:pt x="9" y="17"/>
                      <a:pt x="9" y="21"/>
                    </a:cubicBezTo>
                    <a:cubicBezTo>
                      <a:pt x="9" y="29"/>
                      <a:pt x="9" y="37"/>
                      <a:pt x="9" y="45"/>
                    </a:cubicBezTo>
                    <a:cubicBezTo>
                      <a:pt x="13" y="46"/>
                      <a:pt x="13" y="46"/>
                      <a:pt x="13" y="46"/>
                    </a:cubicBezTo>
                    <a:cubicBezTo>
                      <a:pt x="15" y="46"/>
                      <a:pt x="15" y="46"/>
                      <a:pt x="15" y="46"/>
                    </a:cubicBezTo>
                    <a:cubicBezTo>
                      <a:pt x="17" y="46"/>
                      <a:pt x="19" y="46"/>
                      <a:pt x="20" y="47"/>
                    </a:cubicBezTo>
                    <a:cubicBezTo>
                      <a:pt x="20" y="38"/>
                      <a:pt x="20" y="28"/>
                      <a:pt x="20" y="19"/>
                    </a:cubicBezTo>
                    <a:cubicBezTo>
                      <a:pt x="20" y="14"/>
                      <a:pt x="18" y="8"/>
                      <a:pt x="14" y="4"/>
                    </a:cubicBezTo>
                    <a:cubicBezTo>
                      <a:pt x="12" y="3"/>
                      <a:pt x="10" y="2"/>
                      <a:pt x="8" y="1"/>
                    </a:cubicBezTo>
                    <a:cubicBezTo>
                      <a:pt x="5" y="0"/>
                      <a:pt x="2" y="2"/>
                      <a:pt x="1" y="5"/>
                    </a:cubicBezTo>
                    <a:cubicBezTo>
                      <a:pt x="0" y="7"/>
                      <a:pt x="1" y="11"/>
                      <a:pt x="3"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40" name="Freeform 23"/>
              <p:cNvSpPr>
                <a:spLocks noEditPoints="1"/>
              </p:cNvSpPr>
              <p:nvPr/>
            </p:nvSpPr>
            <p:spPr bwMode="auto">
              <a:xfrm>
                <a:off x="5971872" y="-1682641"/>
                <a:ext cx="1333500" cy="425450"/>
              </a:xfrm>
              <a:custGeom>
                <a:avLst/>
                <a:gdLst>
                  <a:gd name="T0" fmla="*/ 5 w 489"/>
                  <a:gd name="T1" fmla="*/ 149 h 156"/>
                  <a:gd name="T2" fmla="*/ 476 w 489"/>
                  <a:gd name="T3" fmla="*/ 156 h 156"/>
                  <a:gd name="T4" fmla="*/ 476 w 489"/>
                  <a:gd name="T5" fmla="*/ 156 h 156"/>
                  <a:gd name="T6" fmla="*/ 476 w 489"/>
                  <a:gd name="T7" fmla="*/ 156 h 156"/>
                  <a:gd name="T8" fmla="*/ 489 w 489"/>
                  <a:gd name="T9" fmla="*/ 143 h 156"/>
                  <a:gd name="T10" fmla="*/ 476 w 489"/>
                  <a:gd name="T11" fmla="*/ 131 h 156"/>
                  <a:gd name="T12" fmla="*/ 434 w 489"/>
                  <a:gd name="T13" fmla="*/ 132 h 156"/>
                  <a:gd name="T14" fmla="*/ 456 w 489"/>
                  <a:gd name="T15" fmla="*/ 94 h 156"/>
                  <a:gd name="T16" fmla="*/ 444 w 489"/>
                  <a:gd name="T17" fmla="*/ 56 h 156"/>
                  <a:gd name="T18" fmla="*/ 408 w 489"/>
                  <a:gd name="T19" fmla="*/ 38 h 156"/>
                  <a:gd name="T20" fmla="*/ 404 w 489"/>
                  <a:gd name="T21" fmla="*/ 38 h 156"/>
                  <a:gd name="T22" fmla="*/ 353 w 489"/>
                  <a:gd name="T23" fmla="*/ 83 h 156"/>
                  <a:gd name="T24" fmla="*/ 365 w 489"/>
                  <a:gd name="T25" fmla="*/ 123 h 156"/>
                  <a:gd name="T26" fmla="*/ 376 w 489"/>
                  <a:gd name="T27" fmla="*/ 133 h 156"/>
                  <a:gd name="T28" fmla="*/ 235 w 489"/>
                  <a:gd name="T29" fmla="*/ 135 h 156"/>
                  <a:gd name="T30" fmla="*/ 277 w 489"/>
                  <a:gd name="T31" fmla="*/ 71 h 156"/>
                  <a:gd name="T32" fmla="*/ 256 w 489"/>
                  <a:gd name="T33" fmla="*/ 21 h 156"/>
                  <a:gd name="T34" fmla="*/ 206 w 489"/>
                  <a:gd name="T35" fmla="*/ 0 h 156"/>
                  <a:gd name="T36" fmla="*/ 135 w 489"/>
                  <a:gd name="T37" fmla="*/ 70 h 156"/>
                  <a:gd name="T38" fmla="*/ 156 w 489"/>
                  <a:gd name="T39" fmla="*/ 120 h 156"/>
                  <a:gd name="T40" fmla="*/ 179 w 489"/>
                  <a:gd name="T41" fmla="*/ 136 h 156"/>
                  <a:gd name="T42" fmla="*/ 5 w 489"/>
                  <a:gd name="T43" fmla="*/ 139 h 156"/>
                  <a:gd name="T44" fmla="*/ 0 w 489"/>
                  <a:gd name="T45" fmla="*/ 144 h 156"/>
                  <a:gd name="T46" fmla="*/ 5 w 489"/>
                  <a:gd name="T47" fmla="*/ 149 h 156"/>
                  <a:gd name="T48" fmla="*/ 206 w 489"/>
                  <a:gd name="T49" fmla="*/ 13 h 156"/>
                  <a:gd name="T50" fmla="*/ 247 w 489"/>
                  <a:gd name="T51" fmla="*/ 30 h 156"/>
                  <a:gd name="T52" fmla="*/ 264 w 489"/>
                  <a:gd name="T53" fmla="*/ 71 h 156"/>
                  <a:gd name="T54" fmla="*/ 206 w 489"/>
                  <a:gd name="T55" fmla="*/ 128 h 156"/>
                  <a:gd name="T56" fmla="*/ 206 w 489"/>
                  <a:gd name="T57" fmla="*/ 128 h 156"/>
                  <a:gd name="T58" fmla="*/ 165 w 489"/>
                  <a:gd name="T59" fmla="*/ 111 h 156"/>
                  <a:gd name="T60" fmla="*/ 149 w 489"/>
                  <a:gd name="T61" fmla="*/ 70 h 156"/>
                  <a:gd name="T62" fmla="*/ 206 w 489"/>
                  <a:gd name="T63" fmla="*/ 13 h 156"/>
                  <a:gd name="T64" fmla="*/ 375 w 489"/>
                  <a:gd name="T65" fmla="*/ 114 h 156"/>
                  <a:gd name="T66" fmla="*/ 366 w 489"/>
                  <a:gd name="T67" fmla="*/ 85 h 156"/>
                  <a:gd name="T68" fmla="*/ 404 w 489"/>
                  <a:gd name="T69" fmla="*/ 51 h 156"/>
                  <a:gd name="T70" fmla="*/ 407 w 489"/>
                  <a:gd name="T71" fmla="*/ 51 h 156"/>
                  <a:gd name="T72" fmla="*/ 433 w 489"/>
                  <a:gd name="T73" fmla="*/ 65 h 156"/>
                  <a:gd name="T74" fmla="*/ 443 w 489"/>
                  <a:gd name="T75" fmla="*/ 92 h 156"/>
                  <a:gd name="T76" fmla="*/ 404 w 489"/>
                  <a:gd name="T77" fmla="*/ 128 h 156"/>
                  <a:gd name="T78" fmla="*/ 403 w 489"/>
                  <a:gd name="T79" fmla="*/ 128 h 156"/>
                  <a:gd name="T80" fmla="*/ 375 w 489"/>
                  <a:gd name="T81"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156">
                    <a:moveTo>
                      <a:pt x="5" y="149"/>
                    </a:moveTo>
                    <a:cubicBezTo>
                      <a:pt x="476" y="156"/>
                      <a:pt x="476" y="156"/>
                      <a:pt x="476" y="156"/>
                    </a:cubicBezTo>
                    <a:cubicBezTo>
                      <a:pt x="476" y="156"/>
                      <a:pt x="476" y="156"/>
                      <a:pt x="476" y="156"/>
                    </a:cubicBezTo>
                    <a:cubicBezTo>
                      <a:pt x="476" y="156"/>
                      <a:pt x="476" y="156"/>
                      <a:pt x="476" y="156"/>
                    </a:cubicBezTo>
                    <a:cubicBezTo>
                      <a:pt x="483" y="156"/>
                      <a:pt x="489" y="150"/>
                      <a:pt x="489" y="143"/>
                    </a:cubicBezTo>
                    <a:cubicBezTo>
                      <a:pt x="488" y="137"/>
                      <a:pt x="483" y="131"/>
                      <a:pt x="476" y="131"/>
                    </a:cubicBezTo>
                    <a:cubicBezTo>
                      <a:pt x="434" y="132"/>
                      <a:pt x="434" y="132"/>
                      <a:pt x="434" y="132"/>
                    </a:cubicBezTo>
                    <a:cubicBezTo>
                      <a:pt x="446" y="123"/>
                      <a:pt x="455" y="110"/>
                      <a:pt x="456" y="94"/>
                    </a:cubicBezTo>
                    <a:cubicBezTo>
                      <a:pt x="457" y="80"/>
                      <a:pt x="453" y="66"/>
                      <a:pt x="444" y="56"/>
                    </a:cubicBezTo>
                    <a:cubicBezTo>
                      <a:pt x="435" y="45"/>
                      <a:pt x="422" y="39"/>
                      <a:pt x="408" y="38"/>
                    </a:cubicBezTo>
                    <a:cubicBezTo>
                      <a:pt x="407" y="38"/>
                      <a:pt x="406" y="38"/>
                      <a:pt x="404" y="38"/>
                    </a:cubicBezTo>
                    <a:cubicBezTo>
                      <a:pt x="378" y="38"/>
                      <a:pt x="356" y="57"/>
                      <a:pt x="353" y="83"/>
                    </a:cubicBezTo>
                    <a:cubicBezTo>
                      <a:pt x="351" y="98"/>
                      <a:pt x="356" y="112"/>
                      <a:pt x="365" y="123"/>
                    </a:cubicBezTo>
                    <a:cubicBezTo>
                      <a:pt x="368" y="127"/>
                      <a:pt x="372" y="130"/>
                      <a:pt x="376" y="133"/>
                    </a:cubicBezTo>
                    <a:cubicBezTo>
                      <a:pt x="235" y="135"/>
                      <a:pt x="235" y="135"/>
                      <a:pt x="235" y="135"/>
                    </a:cubicBezTo>
                    <a:cubicBezTo>
                      <a:pt x="260" y="124"/>
                      <a:pt x="277" y="99"/>
                      <a:pt x="277" y="71"/>
                    </a:cubicBezTo>
                    <a:cubicBezTo>
                      <a:pt x="277" y="52"/>
                      <a:pt x="270" y="34"/>
                      <a:pt x="256" y="21"/>
                    </a:cubicBezTo>
                    <a:cubicBezTo>
                      <a:pt x="243" y="7"/>
                      <a:pt x="225" y="0"/>
                      <a:pt x="206" y="0"/>
                    </a:cubicBezTo>
                    <a:cubicBezTo>
                      <a:pt x="167" y="0"/>
                      <a:pt x="135" y="31"/>
                      <a:pt x="135" y="70"/>
                    </a:cubicBezTo>
                    <a:cubicBezTo>
                      <a:pt x="135" y="89"/>
                      <a:pt x="142" y="107"/>
                      <a:pt x="156" y="120"/>
                    </a:cubicBezTo>
                    <a:cubicBezTo>
                      <a:pt x="162" y="127"/>
                      <a:pt x="170" y="132"/>
                      <a:pt x="179" y="136"/>
                    </a:cubicBezTo>
                    <a:cubicBezTo>
                      <a:pt x="5" y="139"/>
                      <a:pt x="5" y="139"/>
                      <a:pt x="5" y="139"/>
                    </a:cubicBezTo>
                    <a:cubicBezTo>
                      <a:pt x="2" y="139"/>
                      <a:pt x="0" y="141"/>
                      <a:pt x="0" y="144"/>
                    </a:cubicBezTo>
                    <a:cubicBezTo>
                      <a:pt x="0" y="146"/>
                      <a:pt x="2" y="148"/>
                      <a:pt x="5" y="149"/>
                    </a:cubicBezTo>
                    <a:close/>
                    <a:moveTo>
                      <a:pt x="206" y="13"/>
                    </a:moveTo>
                    <a:cubicBezTo>
                      <a:pt x="222" y="13"/>
                      <a:pt x="236" y="19"/>
                      <a:pt x="247" y="30"/>
                    </a:cubicBezTo>
                    <a:cubicBezTo>
                      <a:pt x="258" y="41"/>
                      <a:pt x="264" y="55"/>
                      <a:pt x="264" y="71"/>
                    </a:cubicBezTo>
                    <a:cubicBezTo>
                      <a:pt x="263" y="102"/>
                      <a:pt x="238" y="128"/>
                      <a:pt x="206" y="128"/>
                    </a:cubicBezTo>
                    <a:cubicBezTo>
                      <a:pt x="206" y="128"/>
                      <a:pt x="206" y="128"/>
                      <a:pt x="206" y="128"/>
                    </a:cubicBezTo>
                    <a:cubicBezTo>
                      <a:pt x="191" y="128"/>
                      <a:pt x="176" y="122"/>
                      <a:pt x="165" y="111"/>
                    </a:cubicBezTo>
                    <a:cubicBezTo>
                      <a:pt x="155" y="100"/>
                      <a:pt x="149" y="85"/>
                      <a:pt x="149" y="70"/>
                    </a:cubicBezTo>
                    <a:cubicBezTo>
                      <a:pt x="149" y="38"/>
                      <a:pt x="175" y="13"/>
                      <a:pt x="206" y="13"/>
                    </a:cubicBezTo>
                    <a:close/>
                    <a:moveTo>
                      <a:pt x="375" y="114"/>
                    </a:moveTo>
                    <a:cubicBezTo>
                      <a:pt x="368" y="106"/>
                      <a:pt x="365" y="96"/>
                      <a:pt x="366" y="85"/>
                    </a:cubicBezTo>
                    <a:cubicBezTo>
                      <a:pt x="369" y="66"/>
                      <a:pt x="385" y="51"/>
                      <a:pt x="404" y="51"/>
                    </a:cubicBezTo>
                    <a:cubicBezTo>
                      <a:pt x="405" y="51"/>
                      <a:pt x="406" y="51"/>
                      <a:pt x="407" y="51"/>
                    </a:cubicBezTo>
                    <a:cubicBezTo>
                      <a:pt x="417" y="52"/>
                      <a:pt x="427" y="57"/>
                      <a:pt x="433" y="65"/>
                    </a:cubicBezTo>
                    <a:cubicBezTo>
                      <a:pt x="440" y="72"/>
                      <a:pt x="443" y="82"/>
                      <a:pt x="443" y="92"/>
                    </a:cubicBezTo>
                    <a:cubicBezTo>
                      <a:pt x="441" y="113"/>
                      <a:pt x="424" y="128"/>
                      <a:pt x="404" y="128"/>
                    </a:cubicBezTo>
                    <a:cubicBezTo>
                      <a:pt x="404" y="128"/>
                      <a:pt x="403" y="128"/>
                      <a:pt x="403" y="128"/>
                    </a:cubicBezTo>
                    <a:cubicBezTo>
                      <a:pt x="392" y="127"/>
                      <a:pt x="382" y="122"/>
                      <a:pt x="375"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41" name="Freeform 24"/>
              <p:cNvSpPr>
                <a:spLocks/>
              </p:cNvSpPr>
              <p:nvPr/>
            </p:nvSpPr>
            <p:spPr bwMode="auto">
              <a:xfrm>
                <a:off x="5971872" y="-1227028"/>
                <a:ext cx="1333500" cy="68262"/>
              </a:xfrm>
              <a:custGeom>
                <a:avLst/>
                <a:gdLst>
                  <a:gd name="T0" fmla="*/ 476 w 489"/>
                  <a:gd name="T1" fmla="*/ 0 h 25"/>
                  <a:gd name="T2" fmla="*/ 5 w 489"/>
                  <a:gd name="T3" fmla="*/ 8 h 25"/>
                  <a:gd name="T4" fmla="*/ 0 w 489"/>
                  <a:gd name="T5" fmla="*/ 13 h 25"/>
                  <a:gd name="T6" fmla="*/ 5 w 489"/>
                  <a:gd name="T7" fmla="*/ 18 h 25"/>
                  <a:gd name="T8" fmla="*/ 476 w 489"/>
                  <a:gd name="T9" fmla="*/ 25 h 25"/>
                  <a:gd name="T10" fmla="*/ 476 w 489"/>
                  <a:gd name="T11" fmla="*/ 25 h 25"/>
                  <a:gd name="T12" fmla="*/ 476 w 489"/>
                  <a:gd name="T13" fmla="*/ 25 h 25"/>
                  <a:gd name="T14" fmla="*/ 485 w 489"/>
                  <a:gd name="T15" fmla="*/ 22 h 25"/>
                  <a:gd name="T16" fmla="*/ 489 w 489"/>
                  <a:gd name="T17" fmla="*/ 13 h 25"/>
                  <a:gd name="T18" fmla="*/ 476 w 489"/>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9" h="25">
                    <a:moveTo>
                      <a:pt x="476" y="0"/>
                    </a:moveTo>
                    <a:cubicBezTo>
                      <a:pt x="5" y="8"/>
                      <a:pt x="5" y="8"/>
                      <a:pt x="5" y="8"/>
                    </a:cubicBezTo>
                    <a:cubicBezTo>
                      <a:pt x="2" y="8"/>
                      <a:pt x="0" y="10"/>
                      <a:pt x="0" y="13"/>
                    </a:cubicBezTo>
                    <a:cubicBezTo>
                      <a:pt x="0" y="16"/>
                      <a:pt x="2" y="18"/>
                      <a:pt x="5" y="18"/>
                    </a:cubicBezTo>
                    <a:cubicBezTo>
                      <a:pt x="476" y="25"/>
                      <a:pt x="476" y="25"/>
                      <a:pt x="476" y="25"/>
                    </a:cubicBezTo>
                    <a:cubicBezTo>
                      <a:pt x="476" y="25"/>
                      <a:pt x="476" y="25"/>
                      <a:pt x="476" y="25"/>
                    </a:cubicBezTo>
                    <a:cubicBezTo>
                      <a:pt x="476" y="25"/>
                      <a:pt x="476" y="25"/>
                      <a:pt x="476" y="25"/>
                    </a:cubicBezTo>
                    <a:cubicBezTo>
                      <a:pt x="480" y="25"/>
                      <a:pt x="483" y="24"/>
                      <a:pt x="485" y="22"/>
                    </a:cubicBezTo>
                    <a:cubicBezTo>
                      <a:pt x="487" y="19"/>
                      <a:pt x="489" y="16"/>
                      <a:pt x="489" y="13"/>
                    </a:cubicBezTo>
                    <a:cubicBezTo>
                      <a:pt x="488" y="6"/>
                      <a:pt x="483" y="0"/>
                      <a:pt x="47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42" name="Freeform 25"/>
              <p:cNvSpPr>
                <a:spLocks/>
              </p:cNvSpPr>
              <p:nvPr/>
            </p:nvSpPr>
            <p:spPr bwMode="auto">
              <a:xfrm>
                <a:off x="5971872" y="-1125428"/>
                <a:ext cx="1333500" cy="68262"/>
              </a:xfrm>
              <a:custGeom>
                <a:avLst/>
                <a:gdLst>
                  <a:gd name="T0" fmla="*/ 476 w 489"/>
                  <a:gd name="T1" fmla="*/ 0 h 25"/>
                  <a:gd name="T2" fmla="*/ 5 w 489"/>
                  <a:gd name="T3" fmla="*/ 7 h 25"/>
                  <a:gd name="T4" fmla="*/ 0 w 489"/>
                  <a:gd name="T5" fmla="*/ 12 h 25"/>
                  <a:gd name="T6" fmla="*/ 5 w 489"/>
                  <a:gd name="T7" fmla="*/ 17 h 25"/>
                  <a:gd name="T8" fmla="*/ 476 w 489"/>
                  <a:gd name="T9" fmla="*/ 25 h 25"/>
                  <a:gd name="T10" fmla="*/ 476 w 489"/>
                  <a:gd name="T11" fmla="*/ 25 h 25"/>
                  <a:gd name="T12" fmla="*/ 476 w 489"/>
                  <a:gd name="T13" fmla="*/ 25 h 25"/>
                  <a:gd name="T14" fmla="*/ 489 w 489"/>
                  <a:gd name="T15" fmla="*/ 12 h 25"/>
                  <a:gd name="T16" fmla="*/ 476 w 48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25">
                    <a:moveTo>
                      <a:pt x="476" y="0"/>
                    </a:moveTo>
                    <a:cubicBezTo>
                      <a:pt x="5" y="7"/>
                      <a:pt x="5" y="7"/>
                      <a:pt x="5" y="7"/>
                    </a:cubicBezTo>
                    <a:cubicBezTo>
                      <a:pt x="2" y="7"/>
                      <a:pt x="0" y="9"/>
                      <a:pt x="0" y="12"/>
                    </a:cubicBezTo>
                    <a:cubicBezTo>
                      <a:pt x="0" y="15"/>
                      <a:pt x="2" y="17"/>
                      <a:pt x="5" y="17"/>
                    </a:cubicBezTo>
                    <a:cubicBezTo>
                      <a:pt x="476" y="25"/>
                      <a:pt x="476" y="25"/>
                      <a:pt x="476" y="25"/>
                    </a:cubicBezTo>
                    <a:cubicBezTo>
                      <a:pt x="476" y="25"/>
                      <a:pt x="476" y="25"/>
                      <a:pt x="476" y="25"/>
                    </a:cubicBezTo>
                    <a:cubicBezTo>
                      <a:pt x="476" y="25"/>
                      <a:pt x="476" y="25"/>
                      <a:pt x="476" y="25"/>
                    </a:cubicBezTo>
                    <a:cubicBezTo>
                      <a:pt x="483" y="25"/>
                      <a:pt x="489" y="19"/>
                      <a:pt x="489" y="12"/>
                    </a:cubicBezTo>
                    <a:cubicBezTo>
                      <a:pt x="488" y="5"/>
                      <a:pt x="483" y="0"/>
                      <a:pt x="47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nvGrpSpPr>
            <p:cNvPr id="10" name="Group 5"/>
            <p:cNvGrpSpPr/>
            <p:nvPr/>
          </p:nvGrpSpPr>
          <p:grpSpPr>
            <a:xfrm>
              <a:off x="6383034" y="-1903303"/>
              <a:ext cx="749300" cy="507999"/>
              <a:chOff x="6383034" y="-1903303"/>
              <a:chExt cx="749300" cy="507999"/>
            </a:xfrm>
            <a:solidFill>
              <a:schemeClr val="accent1"/>
            </a:solidFill>
          </p:grpSpPr>
          <p:sp>
            <p:nvSpPr>
              <p:cNvPr id="143" name="Freeform 91"/>
              <p:cNvSpPr>
                <a:spLocks/>
              </p:cNvSpPr>
              <p:nvPr/>
            </p:nvSpPr>
            <p:spPr bwMode="auto">
              <a:xfrm>
                <a:off x="6462409" y="-1560403"/>
                <a:ext cx="141288" cy="139700"/>
              </a:xfrm>
              <a:custGeom>
                <a:avLst/>
                <a:gdLst>
                  <a:gd name="T0" fmla="*/ 26 w 52"/>
                  <a:gd name="T1" fmla="*/ 51 h 51"/>
                  <a:gd name="T2" fmla="*/ 52 w 52"/>
                  <a:gd name="T3" fmla="*/ 25 h 51"/>
                  <a:gd name="T4" fmla="*/ 26 w 52"/>
                  <a:gd name="T5" fmla="*/ 0 h 51"/>
                  <a:gd name="T6" fmla="*/ 0 w 52"/>
                  <a:gd name="T7" fmla="*/ 25 h 51"/>
                  <a:gd name="T8" fmla="*/ 26 w 52"/>
                  <a:gd name="T9" fmla="*/ 51 h 51"/>
                </a:gdLst>
                <a:ahLst/>
                <a:cxnLst>
                  <a:cxn ang="0">
                    <a:pos x="T0" y="T1"/>
                  </a:cxn>
                  <a:cxn ang="0">
                    <a:pos x="T2" y="T3"/>
                  </a:cxn>
                  <a:cxn ang="0">
                    <a:pos x="T4" y="T5"/>
                  </a:cxn>
                  <a:cxn ang="0">
                    <a:pos x="T6" y="T7"/>
                  </a:cxn>
                  <a:cxn ang="0">
                    <a:pos x="T8" y="T9"/>
                  </a:cxn>
                </a:cxnLst>
                <a:rect l="0" t="0" r="r" b="b"/>
                <a:pathLst>
                  <a:path w="52" h="51">
                    <a:moveTo>
                      <a:pt x="26" y="51"/>
                    </a:moveTo>
                    <a:cubicBezTo>
                      <a:pt x="40" y="51"/>
                      <a:pt x="52" y="40"/>
                      <a:pt x="52" y="25"/>
                    </a:cubicBezTo>
                    <a:cubicBezTo>
                      <a:pt x="52" y="11"/>
                      <a:pt x="40" y="0"/>
                      <a:pt x="26" y="0"/>
                    </a:cubicBezTo>
                    <a:cubicBezTo>
                      <a:pt x="12" y="0"/>
                      <a:pt x="0" y="11"/>
                      <a:pt x="0" y="25"/>
                    </a:cubicBezTo>
                    <a:cubicBezTo>
                      <a:pt x="0" y="39"/>
                      <a:pt x="12" y="51"/>
                      <a:pt x="26" y="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44" name="Oval 92"/>
              <p:cNvSpPr>
                <a:spLocks noChangeArrowheads="1"/>
              </p:cNvSpPr>
              <p:nvPr/>
            </p:nvSpPr>
            <p:spPr bwMode="auto">
              <a:xfrm>
                <a:off x="7029147" y="-1485791"/>
                <a:ext cx="90488" cy="904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45" name="Freeform 93"/>
              <p:cNvSpPr>
                <a:spLocks noEditPoints="1"/>
              </p:cNvSpPr>
              <p:nvPr/>
            </p:nvSpPr>
            <p:spPr bwMode="auto">
              <a:xfrm>
                <a:off x="6383034" y="-1903303"/>
                <a:ext cx="749300" cy="477837"/>
              </a:xfrm>
              <a:custGeom>
                <a:avLst/>
                <a:gdLst>
                  <a:gd name="T0" fmla="*/ 6 w 275"/>
                  <a:gd name="T1" fmla="*/ 93 h 175"/>
                  <a:gd name="T2" fmla="*/ 79 w 275"/>
                  <a:gd name="T3" fmla="*/ 79 h 175"/>
                  <a:gd name="T4" fmla="*/ 129 w 275"/>
                  <a:gd name="T5" fmla="*/ 172 h 175"/>
                  <a:gd name="T6" fmla="*/ 129 w 275"/>
                  <a:gd name="T7" fmla="*/ 173 h 175"/>
                  <a:gd name="T8" fmla="*/ 194 w 275"/>
                  <a:gd name="T9" fmla="*/ 175 h 175"/>
                  <a:gd name="T10" fmla="*/ 197 w 275"/>
                  <a:gd name="T11" fmla="*/ 162 h 175"/>
                  <a:gd name="T12" fmla="*/ 220 w 275"/>
                  <a:gd name="T13" fmla="*/ 124 h 175"/>
                  <a:gd name="T14" fmla="*/ 260 w 275"/>
                  <a:gd name="T15" fmla="*/ 113 h 175"/>
                  <a:gd name="T16" fmla="*/ 270 w 275"/>
                  <a:gd name="T17" fmla="*/ 116 h 175"/>
                  <a:gd name="T18" fmla="*/ 270 w 275"/>
                  <a:gd name="T19" fmla="*/ 116 h 175"/>
                  <a:gd name="T20" fmla="*/ 272 w 275"/>
                  <a:gd name="T21" fmla="*/ 108 h 175"/>
                  <a:gd name="T22" fmla="*/ 275 w 275"/>
                  <a:gd name="T23" fmla="*/ 94 h 175"/>
                  <a:gd name="T24" fmla="*/ 269 w 275"/>
                  <a:gd name="T25" fmla="*/ 89 h 175"/>
                  <a:gd name="T26" fmla="*/ 263 w 275"/>
                  <a:gd name="T27" fmla="*/ 83 h 175"/>
                  <a:gd name="T28" fmla="*/ 188 w 275"/>
                  <a:gd name="T29" fmla="*/ 68 h 175"/>
                  <a:gd name="T30" fmla="*/ 170 w 275"/>
                  <a:gd name="T31" fmla="*/ 66 h 175"/>
                  <a:gd name="T32" fmla="*/ 153 w 275"/>
                  <a:gd name="T33" fmla="*/ 8 h 175"/>
                  <a:gd name="T34" fmla="*/ 28 w 275"/>
                  <a:gd name="T35" fmla="*/ 0 h 175"/>
                  <a:gd name="T36" fmla="*/ 30 w 275"/>
                  <a:gd name="T37" fmla="*/ 12 h 175"/>
                  <a:gd name="T38" fmla="*/ 31 w 275"/>
                  <a:gd name="T39" fmla="*/ 13 h 175"/>
                  <a:gd name="T40" fmla="*/ 19 w 275"/>
                  <a:gd name="T41" fmla="*/ 66 h 175"/>
                  <a:gd name="T42" fmla="*/ 6 w 275"/>
                  <a:gd name="T43" fmla="*/ 74 h 175"/>
                  <a:gd name="T44" fmla="*/ 1 w 275"/>
                  <a:gd name="T45" fmla="*/ 88 h 175"/>
                  <a:gd name="T46" fmla="*/ 0 w 275"/>
                  <a:gd name="T47" fmla="*/ 90 h 175"/>
                  <a:gd name="T48" fmla="*/ 0 w 275"/>
                  <a:gd name="T49" fmla="*/ 90 h 175"/>
                  <a:gd name="T50" fmla="*/ 4 w 275"/>
                  <a:gd name="T51" fmla="*/ 94 h 175"/>
                  <a:gd name="T52" fmla="*/ 100 w 275"/>
                  <a:gd name="T53" fmla="*/ 15 h 175"/>
                  <a:gd name="T54" fmla="*/ 143 w 275"/>
                  <a:gd name="T55" fmla="*/ 18 h 175"/>
                  <a:gd name="T56" fmla="*/ 156 w 275"/>
                  <a:gd name="T57" fmla="*/ 72 h 175"/>
                  <a:gd name="T58" fmla="*/ 136 w 275"/>
                  <a:gd name="T59" fmla="*/ 114 h 175"/>
                  <a:gd name="T60" fmla="*/ 99 w 275"/>
                  <a:gd name="T61" fmla="*/ 75 h 175"/>
                  <a:gd name="T62" fmla="*/ 97 w 275"/>
                  <a:gd name="T63" fmla="*/ 17 h 175"/>
                  <a:gd name="T64" fmla="*/ 35 w 275"/>
                  <a:gd name="T65" fmla="*/ 65 h 175"/>
                  <a:gd name="T66" fmla="*/ 85 w 275"/>
                  <a:gd name="T67" fmla="*/ 15 h 175"/>
                  <a:gd name="T68" fmla="*/ 68 w 275"/>
                  <a:gd name="T69" fmla="*/ 66 h 175"/>
                  <a:gd name="T70" fmla="*/ 35 w 275"/>
                  <a:gd name="T71" fmla="*/ 6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5" h="175">
                    <a:moveTo>
                      <a:pt x="4" y="94"/>
                    </a:moveTo>
                    <a:cubicBezTo>
                      <a:pt x="5" y="94"/>
                      <a:pt x="5" y="94"/>
                      <a:pt x="6" y="93"/>
                    </a:cubicBezTo>
                    <a:cubicBezTo>
                      <a:pt x="12" y="88"/>
                      <a:pt x="12" y="88"/>
                      <a:pt x="12" y="88"/>
                    </a:cubicBezTo>
                    <a:cubicBezTo>
                      <a:pt x="33" y="75"/>
                      <a:pt x="55" y="71"/>
                      <a:pt x="79" y="79"/>
                    </a:cubicBezTo>
                    <a:cubicBezTo>
                      <a:pt x="112" y="90"/>
                      <a:pt x="133" y="122"/>
                      <a:pt x="131" y="156"/>
                    </a:cubicBezTo>
                    <a:cubicBezTo>
                      <a:pt x="131" y="162"/>
                      <a:pt x="130" y="167"/>
                      <a:pt x="129" y="172"/>
                    </a:cubicBezTo>
                    <a:cubicBezTo>
                      <a:pt x="129" y="172"/>
                      <a:pt x="129" y="172"/>
                      <a:pt x="129" y="172"/>
                    </a:cubicBezTo>
                    <a:cubicBezTo>
                      <a:pt x="129" y="172"/>
                      <a:pt x="129" y="173"/>
                      <a:pt x="129" y="173"/>
                    </a:cubicBezTo>
                    <a:cubicBezTo>
                      <a:pt x="129" y="174"/>
                      <a:pt x="130" y="175"/>
                      <a:pt x="131" y="175"/>
                    </a:cubicBezTo>
                    <a:cubicBezTo>
                      <a:pt x="194" y="175"/>
                      <a:pt x="194" y="175"/>
                      <a:pt x="194" y="175"/>
                    </a:cubicBezTo>
                    <a:cubicBezTo>
                      <a:pt x="195" y="175"/>
                      <a:pt x="196" y="174"/>
                      <a:pt x="196" y="173"/>
                    </a:cubicBezTo>
                    <a:cubicBezTo>
                      <a:pt x="197" y="162"/>
                      <a:pt x="197" y="162"/>
                      <a:pt x="197" y="162"/>
                    </a:cubicBezTo>
                    <a:cubicBezTo>
                      <a:pt x="199" y="149"/>
                      <a:pt x="205" y="137"/>
                      <a:pt x="215" y="128"/>
                    </a:cubicBezTo>
                    <a:cubicBezTo>
                      <a:pt x="220" y="124"/>
                      <a:pt x="220" y="124"/>
                      <a:pt x="220" y="124"/>
                    </a:cubicBezTo>
                    <a:cubicBezTo>
                      <a:pt x="228" y="118"/>
                      <a:pt x="236" y="115"/>
                      <a:pt x="245" y="114"/>
                    </a:cubicBezTo>
                    <a:cubicBezTo>
                      <a:pt x="250" y="113"/>
                      <a:pt x="255" y="113"/>
                      <a:pt x="260" y="113"/>
                    </a:cubicBezTo>
                    <a:cubicBezTo>
                      <a:pt x="260" y="113"/>
                      <a:pt x="260" y="113"/>
                      <a:pt x="260" y="113"/>
                    </a:cubicBezTo>
                    <a:cubicBezTo>
                      <a:pt x="260" y="113"/>
                      <a:pt x="264" y="114"/>
                      <a:pt x="270" y="116"/>
                    </a:cubicBezTo>
                    <a:cubicBezTo>
                      <a:pt x="270" y="116"/>
                      <a:pt x="270" y="116"/>
                      <a:pt x="270" y="116"/>
                    </a:cubicBezTo>
                    <a:cubicBezTo>
                      <a:pt x="270" y="116"/>
                      <a:pt x="270" y="116"/>
                      <a:pt x="270" y="116"/>
                    </a:cubicBezTo>
                    <a:cubicBezTo>
                      <a:pt x="272" y="116"/>
                      <a:pt x="273" y="115"/>
                      <a:pt x="273" y="114"/>
                    </a:cubicBezTo>
                    <a:cubicBezTo>
                      <a:pt x="273" y="112"/>
                      <a:pt x="272" y="110"/>
                      <a:pt x="272" y="108"/>
                    </a:cubicBezTo>
                    <a:cubicBezTo>
                      <a:pt x="274" y="107"/>
                      <a:pt x="275" y="106"/>
                      <a:pt x="275" y="104"/>
                    </a:cubicBezTo>
                    <a:cubicBezTo>
                      <a:pt x="275" y="94"/>
                      <a:pt x="275" y="94"/>
                      <a:pt x="275" y="94"/>
                    </a:cubicBezTo>
                    <a:cubicBezTo>
                      <a:pt x="275" y="91"/>
                      <a:pt x="273" y="90"/>
                      <a:pt x="271" y="90"/>
                    </a:cubicBezTo>
                    <a:cubicBezTo>
                      <a:pt x="269" y="89"/>
                      <a:pt x="269" y="89"/>
                      <a:pt x="269" y="89"/>
                    </a:cubicBezTo>
                    <a:cubicBezTo>
                      <a:pt x="269" y="89"/>
                      <a:pt x="269" y="89"/>
                      <a:pt x="269" y="89"/>
                    </a:cubicBezTo>
                    <a:cubicBezTo>
                      <a:pt x="268" y="86"/>
                      <a:pt x="266" y="84"/>
                      <a:pt x="263" y="83"/>
                    </a:cubicBezTo>
                    <a:cubicBezTo>
                      <a:pt x="242" y="76"/>
                      <a:pt x="220" y="72"/>
                      <a:pt x="198" y="69"/>
                    </a:cubicBezTo>
                    <a:cubicBezTo>
                      <a:pt x="195" y="68"/>
                      <a:pt x="191" y="68"/>
                      <a:pt x="188" y="68"/>
                    </a:cubicBezTo>
                    <a:cubicBezTo>
                      <a:pt x="170" y="66"/>
                      <a:pt x="170" y="66"/>
                      <a:pt x="170" y="66"/>
                    </a:cubicBezTo>
                    <a:cubicBezTo>
                      <a:pt x="170" y="66"/>
                      <a:pt x="170" y="66"/>
                      <a:pt x="170" y="66"/>
                    </a:cubicBezTo>
                    <a:cubicBezTo>
                      <a:pt x="167" y="67"/>
                      <a:pt x="167" y="66"/>
                      <a:pt x="166" y="62"/>
                    </a:cubicBezTo>
                    <a:cubicBezTo>
                      <a:pt x="162" y="44"/>
                      <a:pt x="157" y="26"/>
                      <a:pt x="153" y="8"/>
                    </a:cubicBezTo>
                    <a:cubicBezTo>
                      <a:pt x="153" y="5"/>
                      <a:pt x="151" y="3"/>
                      <a:pt x="147" y="2"/>
                    </a:cubicBezTo>
                    <a:cubicBezTo>
                      <a:pt x="28" y="0"/>
                      <a:pt x="28" y="0"/>
                      <a:pt x="28" y="0"/>
                    </a:cubicBezTo>
                    <a:cubicBezTo>
                      <a:pt x="24" y="1"/>
                      <a:pt x="22" y="4"/>
                      <a:pt x="23" y="7"/>
                    </a:cubicBezTo>
                    <a:cubicBezTo>
                      <a:pt x="23" y="10"/>
                      <a:pt x="26" y="12"/>
                      <a:pt x="30" y="12"/>
                    </a:cubicBezTo>
                    <a:cubicBezTo>
                      <a:pt x="30" y="12"/>
                      <a:pt x="31" y="12"/>
                      <a:pt x="32" y="12"/>
                    </a:cubicBezTo>
                    <a:cubicBezTo>
                      <a:pt x="32" y="12"/>
                      <a:pt x="32" y="13"/>
                      <a:pt x="31" y="13"/>
                    </a:cubicBezTo>
                    <a:cubicBezTo>
                      <a:pt x="29" y="30"/>
                      <a:pt x="26" y="46"/>
                      <a:pt x="23" y="62"/>
                    </a:cubicBezTo>
                    <a:cubicBezTo>
                      <a:pt x="23" y="65"/>
                      <a:pt x="22" y="66"/>
                      <a:pt x="19" y="66"/>
                    </a:cubicBezTo>
                    <a:cubicBezTo>
                      <a:pt x="13" y="66"/>
                      <a:pt x="9" y="69"/>
                      <a:pt x="6" y="74"/>
                    </a:cubicBezTo>
                    <a:cubicBezTo>
                      <a:pt x="6" y="74"/>
                      <a:pt x="6" y="74"/>
                      <a:pt x="6" y="74"/>
                    </a:cubicBezTo>
                    <a:cubicBezTo>
                      <a:pt x="3" y="85"/>
                      <a:pt x="3" y="85"/>
                      <a:pt x="3" y="85"/>
                    </a:cubicBezTo>
                    <a:cubicBezTo>
                      <a:pt x="2" y="86"/>
                      <a:pt x="2" y="87"/>
                      <a:pt x="1" y="88"/>
                    </a:cubicBezTo>
                    <a:cubicBezTo>
                      <a:pt x="1" y="88"/>
                      <a:pt x="1" y="89"/>
                      <a:pt x="1" y="89"/>
                    </a:cubicBezTo>
                    <a:cubicBezTo>
                      <a:pt x="1" y="90"/>
                      <a:pt x="1" y="90"/>
                      <a:pt x="0" y="90"/>
                    </a:cubicBezTo>
                    <a:cubicBezTo>
                      <a:pt x="0" y="90"/>
                      <a:pt x="0" y="90"/>
                      <a:pt x="0" y="90"/>
                    </a:cubicBezTo>
                    <a:cubicBezTo>
                      <a:pt x="0" y="90"/>
                      <a:pt x="0" y="90"/>
                      <a:pt x="0" y="90"/>
                    </a:cubicBezTo>
                    <a:cubicBezTo>
                      <a:pt x="0" y="90"/>
                      <a:pt x="0" y="91"/>
                      <a:pt x="0" y="91"/>
                    </a:cubicBezTo>
                    <a:cubicBezTo>
                      <a:pt x="0" y="93"/>
                      <a:pt x="2" y="94"/>
                      <a:pt x="4" y="94"/>
                    </a:cubicBezTo>
                    <a:close/>
                    <a:moveTo>
                      <a:pt x="97" y="15"/>
                    </a:moveTo>
                    <a:cubicBezTo>
                      <a:pt x="98" y="15"/>
                      <a:pt x="99" y="15"/>
                      <a:pt x="100" y="15"/>
                    </a:cubicBezTo>
                    <a:cubicBezTo>
                      <a:pt x="113" y="15"/>
                      <a:pt x="127" y="15"/>
                      <a:pt x="140" y="15"/>
                    </a:cubicBezTo>
                    <a:cubicBezTo>
                      <a:pt x="142" y="15"/>
                      <a:pt x="143" y="16"/>
                      <a:pt x="143" y="18"/>
                    </a:cubicBezTo>
                    <a:cubicBezTo>
                      <a:pt x="147" y="35"/>
                      <a:pt x="152" y="53"/>
                      <a:pt x="156" y="70"/>
                    </a:cubicBezTo>
                    <a:cubicBezTo>
                      <a:pt x="156" y="71"/>
                      <a:pt x="156" y="71"/>
                      <a:pt x="156" y="72"/>
                    </a:cubicBezTo>
                    <a:cubicBezTo>
                      <a:pt x="156" y="86"/>
                      <a:pt x="156" y="100"/>
                      <a:pt x="156" y="114"/>
                    </a:cubicBezTo>
                    <a:cubicBezTo>
                      <a:pt x="149" y="114"/>
                      <a:pt x="142" y="114"/>
                      <a:pt x="136" y="114"/>
                    </a:cubicBezTo>
                    <a:cubicBezTo>
                      <a:pt x="135" y="114"/>
                      <a:pt x="134" y="113"/>
                      <a:pt x="134" y="113"/>
                    </a:cubicBezTo>
                    <a:cubicBezTo>
                      <a:pt x="127" y="96"/>
                      <a:pt x="115" y="84"/>
                      <a:pt x="99" y="75"/>
                    </a:cubicBezTo>
                    <a:cubicBezTo>
                      <a:pt x="98" y="74"/>
                      <a:pt x="97" y="73"/>
                      <a:pt x="97" y="72"/>
                    </a:cubicBezTo>
                    <a:cubicBezTo>
                      <a:pt x="97" y="54"/>
                      <a:pt x="97" y="35"/>
                      <a:pt x="97" y="17"/>
                    </a:cubicBezTo>
                    <a:cubicBezTo>
                      <a:pt x="97" y="16"/>
                      <a:pt x="97" y="16"/>
                      <a:pt x="97" y="15"/>
                    </a:cubicBezTo>
                    <a:close/>
                    <a:moveTo>
                      <a:pt x="35" y="65"/>
                    </a:moveTo>
                    <a:cubicBezTo>
                      <a:pt x="37" y="49"/>
                      <a:pt x="40" y="32"/>
                      <a:pt x="43" y="15"/>
                    </a:cubicBezTo>
                    <a:cubicBezTo>
                      <a:pt x="57" y="15"/>
                      <a:pt x="71" y="15"/>
                      <a:pt x="85" y="15"/>
                    </a:cubicBezTo>
                    <a:cubicBezTo>
                      <a:pt x="85" y="33"/>
                      <a:pt x="85" y="51"/>
                      <a:pt x="85" y="69"/>
                    </a:cubicBezTo>
                    <a:cubicBezTo>
                      <a:pt x="79" y="67"/>
                      <a:pt x="74" y="66"/>
                      <a:pt x="68" y="66"/>
                    </a:cubicBezTo>
                    <a:cubicBezTo>
                      <a:pt x="34" y="66"/>
                      <a:pt x="34" y="66"/>
                      <a:pt x="34" y="66"/>
                    </a:cubicBezTo>
                    <a:lnTo>
                      <a:pt x="35" y="6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grpSp>
        <p:nvGrpSpPr>
          <p:cNvPr id="11" name="Group 17"/>
          <p:cNvGrpSpPr/>
          <p:nvPr/>
        </p:nvGrpSpPr>
        <p:grpSpPr>
          <a:xfrm>
            <a:off x="5944143" y="2007279"/>
            <a:ext cx="1066408" cy="720727"/>
            <a:chOff x="7996925" y="-920510"/>
            <a:chExt cx="1066408" cy="720726"/>
          </a:xfrm>
        </p:grpSpPr>
        <p:sp>
          <p:nvSpPr>
            <p:cNvPr id="183" name="Freeform 43"/>
            <p:cNvSpPr>
              <a:spLocks/>
            </p:cNvSpPr>
            <p:nvPr/>
          </p:nvSpPr>
          <p:spPr bwMode="auto">
            <a:xfrm>
              <a:off x="8490756" y="-920510"/>
              <a:ext cx="572577" cy="637977"/>
            </a:xfrm>
            <a:custGeom>
              <a:avLst/>
              <a:gdLst>
                <a:gd name="T0" fmla="*/ 54 w 250"/>
                <a:gd name="T1" fmla="*/ 259 h 278"/>
                <a:gd name="T2" fmla="*/ 133 w 250"/>
                <a:gd name="T3" fmla="*/ 125 h 278"/>
                <a:gd name="T4" fmla="*/ 136 w 250"/>
                <a:gd name="T5" fmla="*/ 126 h 278"/>
                <a:gd name="T6" fmla="*/ 137 w 250"/>
                <a:gd name="T7" fmla="*/ 129 h 278"/>
                <a:gd name="T8" fmla="*/ 75 w 250"/>
                <a:gd name="T9" fmla="*/ 266 h 278"/>
                <a:gd name="T10" fmla="*/ 132 w 250"/>
                <a:gd name="T11" fmla="*/ 278 h 278"/>
                <a:gd name="T12" fmla="*/ 218 w 250"/>
                <a:gd name="T13" fmla="*/ 205 h 278"/>
                <a:gd name="T14" fmla="*/ 217 w 250"/>
                <a:gd name="T15" fmla="*/ 4 h 278"/>
                <a:gd name="T16" fmla="*/ 214 w 250"/>
                <a:gd name="T17" fmla="*/ 0 h 278"/>
                <a:gd name="T18" fmla="*/ 211 w 250"/>
                <a:gd name="T19" fmla="*/ 0 h 278"/>
                <a:gd name="T20" fmla="*/ 38 w 250"/>
                <a:gd name="T21" fmla="*/ 104 h 278"/>
                <a:gd name="T22" fmla="*/ 34 w 250"/>
                <a:gd name="T23" fmla="*/ 251 h 278"/>
                <a:gd name="T24" fmla="*/ 54 w 250"/>
                <a:gd name="T25"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78">
                  <a:moveTo>
                    <a:pt x="54" y="259"/>
                  </a:moveTo>
                  <a:cubicBezTo>
                    <a:pt x="80" y="202"/>
                    <a:pt x="115" y="135"/>
                    <a:pt x="133" y="125"/>
                  </a:cubicBezTo>
                  <a:cubicBezTo>
                    <a:pt x="134" y="125"/>
                    <a:pt x="136" y="125"/>
                    <a:pt x="136" y="126"/>
                  </a:cubicBezTo>
                  <a:cubicBezTo>
                    <a:pt x="137" y="127"/>
                    <a:pt x="137" y="128"/>
                    <a:pt x="137" y="129"/>
                  </a:cubicBezTo>
                  <a:cubicBezTo>
                    <a:pt x="122" y="155"/>
                    <a:pt x="96" y="215"/>
                    <a:pt x="75" y="266"/>
                  </a:cubicBezTo>
                  <a:cubicBezTo>
                    <a:pt x="94" y="273"/>
                    <a:pt x="113" y="277"/>
                    <a:pt x="132" y="278"/>
                  </a:cubicBezTo>
                  <a:cubicBezTo>
                    <a:pt x="165" y="271"/>
                    <a:pt x="199" y="252"/>
                    <a:pt x="218" y="205"/>
                  </a:cubicBezTo>
                  <a:cubicBezTo>
                    <a:pt x="250" y="129"/>
                    <a:pt x="218" y="9"/>
                    <a:pt x="217" y="4"/>
                  </a:cubicBezTo>
                  <a:cubicBezTo>
                    <a:pt x="216" y="2"/>
                    <a:pt x="216" y="1"/>
                    <a:pt x="214" y="0"/>
                  </a:cubicBezTo>
                  <a:cubicBezTo>
                    <a:pt x="213" y="0"/>
                    <a:pt x="212" y="0"/>
                    <a:pt x="211" y="0"/>
                  </a:cubicBezTo>
                  <a:cubicBezTo>
                    <a:pt x="206" y="2"/>
                    <a:pt x="90" y="39"/>
                    <a:pt x="38" y="104"/>
                  </a:cubicBezTo>
                  <a:cubicBezTo>
                    <a:pt x="1" y="150"/>
                    <a:pt x="0" y="199"/>
                    <a:pt x="34" y="251"/>
                  </a:cubicBezTo>
                  <a:cubicBezTo>
                    <a:pt x="41" y="254"/>
                    <a:pt x="47" y="256"/>
                    <a:pt x="54" y="2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nvGrpSpPr>
            <p:cNvPr id="12" name="Group 16"/>
            <p:cNvGrpSpPr/>
            <p:nvPr/>
          </p:nvGrpSpPr>
          <p:grpSpPr>
            <a:xfrm>
              <a:off x="7996925" y="-669590"/>
              <a:ext cx="995670" cy="469806"/>
              <a:chOff x="7996925" y="-669590"/>
              <a:chExt cx="995670" cy="469806"/>
            </a:xfrm>
            <a:solidFill>
              <a:schemeClr val="accent1"/>
            </a:solidFill>
          </p:grpSpPr>
          <p:sp>
            <p:nvSpPr>
              <p:cNvPr id="184" name="Freeform 111"/>
              <p:cNvSpPr>
                <a:spLocks/>
              </p:cNvSpPr>
              <p:nvPr/>
            </p:nvSpPr>
            <p:spPr bwMode="auto">
              <a:xfrm>
                <a:off x="8446711" y="-652240"/>
                <a:ext cx="54722" cy="66734"/>
              </a:xfrm>
              <a:custGeom>
                <a:avLst/>
                <a:gdLst>
                  <a:gd name="T0" fmla="*/ 6 w 24"/>
                  <a:gd name="T1" fmla="*/ 28 h 29"/>
                  <a:gd name="T2" fmla="*/ 9 w 24"/>
                  <a:gd name="T3" fmla="*/ 29 h 29"/>
                  <a:gd name="T4" fmla="*/ 16 w 24"/>
                  <a:gd name="T5" fmla="*/ 25 h 29"/>
                  <a:gd name="T6" fmla="*/ 22 w 24"/>
                  <a:gd name="T7" fmla="*/ 12 h 29"/>
                  <a:gd name="T8" fmla="*/ 18 w 24"/>
                  <a:gd name="T9" fmla="*/ 2 h 29"/>
                  <a:gd name="T10" fmla="*/ 8 w 24"/>
                  <a:gd name="T11" fmla="*/ 5 h 29"/>
                  <a:gd name="T12" fmla="*/ 2 w 24"/>
                  <a:gd name="T13" fmla="*/ 19 h 29"/>
                  <a:gd name="T14" fmla="*/ 6 w 24"/>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9">
                    <a:moveTo>
                      <a:pt x="6" y="28"/>
                    </a:moveTo>
                    <a:cubicBezTo>
                      <a:pt x="7" y="29"/>
                      <a:pt x="8" y="29"/>
                      <a:pt x="9" y="29"/>
                    </a:cubicBezTo>
                    <a:cubicBezTo>
                      <a:pt x="12" y="29"/>
                      <a:pt x="14" y="28"/>
                      <a:pt x="16" y="25"/>
                    </a:cubicBezTo>
                    <a:cubicBezTo>
                      <a:pt x="22" y="12"/>
                      <a:pt x="22" y="12"/>
                      <a:pt x="22" y="12"/>
                    </a:cubicBezTo>
                    <a:cubicBezTo>
                      <a:pt x="24" y="8"/>
                      <a:pt x="22" y="3"/>
                      <a:pt x="18" y="2"/>
                    </a:cubicBezTo>
                    <a:cubicBezTo>
                      <a:pt x="14" y="0"/>
                      <a:pt x="10" y="2"/>
                      <a:pt x="8" y="5"/>
                    </a:cubicBezTo>
                    <a:cubicBezTo>
                      <a:pt x="2" y="19"/>
                      <a:pt x="2" y="19"/>
                      <a:pt x="2" y="19"/>
                    </a:cubicBezTo>
                    <a:cubicBezTo>
                      <a:pt x="0" y="22"/>
                      <a:pt x="2" y="27"/>
                      <a:pt x="6" y="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85" name="Freeform 112"/>
              <p:cNvSpPr>
                <a:spLocks/>
              </p:cNvSpPr>
              <p:nvPr/>
            </p:nvSpPr>
            <p:spPr bwMode="auto">
              <a:xfrm>
                <a:off x="8345275" y="-669590"/>
                <a:ext cx="40040" cy="65399"/>
              </a:xfrm>
              <a:custGeom>
                <a:avLst/>
                <a:gdLst>
                  <a:gd name="T0" fmla="*/ 9 w 17"/>
                  <a:gd name="T1" fmla="*/ 29 h 29"/>
                  <a:gd name="T2" fmla="*/ 9 w 17"/>
                  <a:gd name="T3" fmla="*/ 29 h 29"/>
                  <a:gd name="T4" fmla="*/ 16 w 17"/>
                  <a:gd name="T5" fmla="*/ 21 h 29"/>
                  <a:gd name="T6" fmla="*/ 15 w 17"/>
                  <a:gd name="T7" fmla="*/ 7 h 29"/>
                  <a:gd name="T8" fmla="*/ 7 w 17"/>
                  <a:gd name="T9" fmla="*/ 0 h 29"/>
                  <a:gd name="T10" fmla="*/ 0 w 17"/>
                  <a:gd name="T11" fmla="*/ 8 h 29"/>
                  <a:gd name="T12" fmla="*/ 1 w 17"/>
                  <a:gd name="T13" fmla="*/ 23 h 29"/>
                  <a:gd name="T14" fmla="*/ 9 w 1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9" y="29"/>
                    </a:moveTo>
                    <a:cubicBezTo>
                      <a:pt x="9" y="29"/>
                      <a:pt x="9" y="29"/>
                      <a:pt x="9" y="29"/>
                    </a:cubicBezTo>
                    <a:cubicBezTo>
                      <a:pt x="14" y="29"/>
                      <a:pt x="17" y="25"/>
                      <a:pt x="16" y="21"/>
                    </a:cubicBezTo>
                    <a:cubicBezTo>
                      <a:pt x="15" y="7"/>
                      <a:pt x="15" y="7"/>
                      <a:pt x="15" y="7"/>
                    </a:cubicBezTo>
                    <a:cubicBezTo>
                      <a:pt x="15" y="3"/>
                      <a:pt x="11" y="0"/>
                      <a:pt x="7" y="0"/>
                    </a:cubicBezTo>
                    <a:cubicBezTo>
                      <a:pt x="3" y="0"/>
                      <a:pt x="0" y="4"/>
                      <a:pt x="0" y="8"/>
                    </a:cubicBezTo>
                    <a:cubicBezTo>
                      <a:pt x="1" y="23"/>
                      <a:pt x="1" y="23"/>
                      <a:pt x="1" y="23"/>
                    </a:cubicBezTo>
                    <a:cubicBezTo>
                      <a:pt x="2" y="27"/>
                      <a:pt x="5" y="29"/>
                      <a:pt x="9" y="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86" name="Freeform 113"/>
              <p:cNvSpPr>
                <a:spLocks/>
              </p:cNvSpPr>
              <p:nvPr/>
            </p:nvSpPr>
            <p:spPr bwMode="auto">
              <a:xfrm>
                <a:off x="8230493" y="-630885"/>
                <a:ext cx="57392" cy="64065"/>
              </a:xfrm>
              <a:custGeom>
                <a:avLst/>
                <a:gdLst>
                  <a:gd name="T0" fmla="*/ 11 w 25"/>
                  <a:gd name="T1" fmla="*/ 25 h 28"/>
                  <a:gd name="T2" fmla="*/ 17 w 25"/>
                  <a:gd name="T3" fmla="*/ 28 h 28"/>
                  <a:gd name="T4" fmla="*/ 21 w 25"/>
                  <a:gd name="T5" fmla="*/ 26 h 28"/>
                  <a:gd name="T6" fmla="*/ 23 w 25"/>
                  <a:gd name="T7" fmla="*/ 16 h 28"/>
                  <a:gd name="T8" fmla="*/ 14 w 25"/>
                  <a:gd name="T9" fmla="*/ 4 h 28"/>
                  <a:gd name="T10" fmla="*/ 4 w 25"/>
                  <a:gd name="T11" fmla="*/ 2 h 28"/>
                  <a:gd name="T12" fmla="*/ 2 w 25"/>
                  <a:gd name="T13" fmla="*/ 13 h 28"/>
                  <a:gd name="T14" fmla="*/ 11 w 25"/>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11" y="25"/>
                    </a:moveTo>
                    <a:cubicBezTo>
                      <a:pt x="12" y="27"/>
                      <a:pt x="14" y="28"/>
                      <a:pt x="17" y="28"/>
                    </a:cubicBezTo>
                    <a:cubicBezTo>
                      <a:pt x="18" y="28"/>
                      <a:pt x="20" y="27"/>
                      <a:pt x="21" y="26"/>
                    </a:cubicBezTo>
                    <a:cubicBezTo>
                      <a:pt x="24" y="24"/>
                      <a:pt x="25" y="19"/>
                      <a:pt x="23" y="16"/>
                    </a:cubicBezTo>
                    <a:cubicBezTo>
                      <a:pt x="14" y="4"/>
                      <a:pt x="14" y="4"/>
                      <a:pt x="14" y="4"/>
                    </a:cubicBezTo>
                    <a:cubicBezTo>
                      <a:pt x="12" y="1"/>
                      <a:pt x="7" y="0"/>
                      <a:pt x="4" y="2"/>
                    </a:cubicBezTo>
                    <a:cubicBezTo>
                      <a:pt x="1" y="5"/>
                      <a:pt x="0" y="9"/>
                      <a:pt x="2" y="13"/>
                    </a:cubicBezTo>
                    <a:lnTo>
                      <a:pt x="11"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87" name="Freeform 114"/>
              <p:cNvSpPr>
                <a:spLocks/>
              </p:cNvSpPr>
              <p:nvPr/>
            </p:nvSpPr>
            <p:spPr bwMode="auto">
              <a:xfrm>
                <a:off x="8153082" y="-540127"/>
                <a:ext cx="70738" cy="50718"/>
              </a:xfrm>
              <a:custGeom>
                <a:avLst/>
                <a:gdLst>
                  <a:gd name="T0" fmla="*/ 6 w 31"/>
                  <a:gd name="T1" fmla="*/ 15 h 22"/>
                  <a:gd name="T2" fmla="*/ 19 w 31"/>
                  <a:gd name="T3" fmla="*/ 21 h 22"/>
                  <a:gd name="T4" fmla="*/ 22 w 31"/>
                  <a:gd name="T5" fmla="*/ 22 h 22"/>
                  <a:gd name="T6" fmla="*/ 29 w 31"/>
                  <a:gd name="T7" fmla="*/ 18 h 22"/>
                  <a:gd name="T8" fmla="*/ 25 w 31"/>
                  <a:gd name="T9" fmla="*/ 8 h 22"/>
                  <a:gd name="T10" fmla="*/ 12 w 31"/>
                  <a:gd name="T11" fmla="*/ 2 h 22"/>
                  <a:gd name="T12" fmla="*/ 2 w 31"/>
                  <a:gd name="T13" fmla="*/ 5 h 22"/>
                  <a:gd name="T14" fmla="*/ 6 w 31"/>
                  <a:gd name="T15" fmla="*/ 1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2">
                    <a:moveTo>
                      <a:pt x="6" y="15"/>
                    </a:moveTo>
                    <a:cubicBezTo>
                      <a:pt x="19" y="21"/>
                      <a:pt x="19" y="21"/>
                      <a:pt x="19" y="21"/>
                    </a:cubicBezTo>
                    <a:cubicBezTo>
                      <a:pt x="20" y="22"/>
                      <a:pt x="21" y="22"/>
                      <a:pt x="22" y="22"/>
                    </a:cubicBezTo>
                    <a:cubicBezTo>
                      <a:pt x="25" y="22"/>
                      <a:pt x="28" y="20"/>
                      <a:pt x="29" y="18"/>
                    </a:cubicBezTo>
                    <a:cubicBezTo>
                      <a:pt x="31" y="14"/>
                      <a:pt x="29" y="10"/>
                      <a:pt x="25" y="8"/>
                    </a:cubicBezTo>
                    <a:cubicBezTo>
                      <a:pt x="12" y="2"/>
                      <a:pt x="12" y="2"/>
                      <a:pt x="12" y="2"/>
                    </a:cubicBezTo>
                    <a:cubicBezTo>
                      <a:pt x="8" y="0"/>
                      <a:pt x="4" y="1"/>
                      <a:pt x="2" y="5"/>
                    </a:cubicBezTo>
                    <a:cubicBezTo>
                      <a:pt x="0" y="9"/>
                      <a:pt x="2" y="13"/>
                      <a:pt x="6" y="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88" name="Freeform 115"/>
              <p:cNvSpPr>
                <a:spLocks/>
              </p:cNvSpPr>
              <p:nvPr/>
            </p:nvSpPr>
            <p:spPr bwMode="auto">
              <a:xfrm>
                <a:off x="7996925" y="-473393"/>
                <a:ext cx="995670" cy="273609"/>
              </a:xfrm>
              <a:custGeom>
                <a:avLst/>
                <a:gdLst>
                  <a:gd name="T0" fmla="*/ 426 w 434"/>
                  <a:gd name="T1" fmla="*/ 61 h 119"/>
                  <a:gd name="T2" fmla="*/ 357 w 434"/>
                  <a:gd name="T3" fmla="*/ 84 h 119"/>
                  <a:gd name="T4" fmla="*/ 347 w 434"/>
                  <a:gd name="T5" fmla="*/ 83 h 119"/>
                  <a:gd name="T6" fmla="*/ 290 w 434"/>
                  <a:gd name="T7" fmla="*/ 71 h 119"/>
                  <a:gd name="T8" fmla="*/ 269 w 434"/>
                  <a:gd name="T9" fmla="*/ 64 h 119"/>
                  <a:gd name="T10" fmla="*/ 249 w 434"/>
                  <a:gd name="T11" fmla="*/ 56 h 119"/>
                  <a:gd name="T12" fmla="*/ 220 w 434"/>
                  <a:gd name="T13" fmla="*/ 43 h 119"/>
                  <a:gd name="T14" fmla="*/ 207 w 434"/>
                  <a:gd name="T15" fmla="*/ 37 h 119"/>
                  <a:gd name="T16" fmla="*/ 11 w 434"/>
                  <a:gd name="T17" fmla="*/ 19 h 119"/>
                  <a:gd name="T18" fmla="*/ 4 w 434"/>
                  <a:gd name="T19" fmla="*/ 21 h 119"/>
                  <a:gd name="T20" fmla="*/ 1 w 434"/>
                  <a:gd name="T21" fmla="*/ 28 h 119"/>
                  <a:gd name="T22" fmla="*/ 7 w 434"/>
                  <a:gd name="T23" fmla="*/ 30 h 119"/>
                  <a:gd name="T24" fmla="*/ 14 w 434"/>
                  <a:gd name="T25" fmla="*/ 28 h 119"/>
                  <a:gd name="T26" fmla="*/ 33 w 434"/>
                  <a:gd name="T27" fmla="*/ 26 h 119"/>
                  <a:gd name="T28" fmla="*/ 190 w 434"/>
                  <a:gd name="T29" fmla="*/ 85 h 119"/>
                  <a:gd name="T30" fmla="*/ 221 w 434"/>
                  <a:gd name="T31" fmla="*/ 102 h 119"/>
                  <a:gd name="T32" fmla="*/ 247 w 434"/>
                  <a:gd name="T33" fmla="*/ 112 h 119"/>
                  <a:gd name="T34" fmla="*/ 271 w 434"/>
                  <a:gd name="T35" fmla="*/ 117 h 119"/>
                  <a:gd name="T36" fmla="*/ 298 w 434"/>
                  <a:gd name="T37" fmla="*/ 119 h 119"/>
                  <a:gd name="T38" fmla="*/ 432 w 434"/>
                  <a:gd name="T39" fmla="*/ 69 h 119"/>
                  <a:gd name="T40" fmla="*/ 433 w 434"/>
                  <a:gd name="T41" fmla="*/ 62 h 119"/>
                  <a:gd name="T42" fmla="*/ 426 w 434"/>
                  <a:gd name="T43"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4" h="119">
                    <a:moveTo>
                      <a:pt x="426" y="61"/>
                    </a:moveTo>
                    <a:cubicBezTo>
                      <a:pt x="406" y="76"/>
                      <a:pt x="384" y="84"/>
                      <a:pt x="357" y="84"/>
                    </a:cubicBezTo>
                    <a:cubicBezTo>
                      <a:pt x="354" y="84"/>
                      <a:pt x="351" y="84"/>
                      <a:pt x="347" y="83"/>
                    </a:cubicBezTo>
                    <a:cubicBezTo>
                      <a:pt x="328" y="82"/>
                      <a:pt x="309" y="78"/>
                      <a:pt x="290" y="71"/>
                    </a:cubicBezTo>
                    <a:cubicBezTo>
                      <a:pt x="283" y="69"/>
                      <a:pt x="276" y="67"/>
                      <a:pt x="269" y="64"/>
                    </a:cubicBezTo>
                    <a:cubicBezTo>
                      <a:pt x="262" y="61"/>
                      <a:pt x="256" y="59"/>
                      <a:pt x="249" y="56"/>
                    </a:cubicBezTo>
                    <a:cubicBezTo>
                      <a:pt x="239" y="51"/>
                      <a:pt x="229" y="47"/>
                      <a:pt x="220" y="43"/>
                    </a:cubicBezTo>
                    <a:cubicBezTo>
                      <a:pt x="215" y="41"/>
                      <a:pt x="211" y="39"/>
                      <a:pt x="207" y="37"/>
                    </a:cubicBezTo>
                    <a:cubicBezTo>
                      <a:pt x="137" y="7"/>
                      <a:pt x="71" y="0"/>
                      <a:pt x="11" y="19"/>
                    </a:cubicBezTo>
                    <a:cubicBezTo>
                      <a:pt x="8" y="20"/>
                      <a:pt x="6" y="20"/>
                      <a:pt x="4" y="21"/>
                    </a:cubicBezTo>
                    <a:cubicBezTo>
                      <a:pt x="1" y="22"/>
                      <a:pt x="0" y="25"/>
                      <a:pt x="1" y="28"/>
                    </a:cubicBezTo>
                    <a:cubicBezTo>
                      <a:pt x="2" y="30"/>
                      <a:pt x="5" y="31"/>
                      <a:pt x="7" y="30"/>
                    </a:cubicBezTo>
                    <a:cubicBezTo>
                      <a:pt x="9" y="30"/>
                      <a:pt x="11" y="29"/>
                      <a:pt x="14" y="28"/>
                    </a:cubicBezTo>
                    <a:cubicBezTo>
                      <a:pt x="19" y="27"/>
                      <a:pt x="26" y="26"/>
                      <a:pt x="33" y="26"/>
                    </a:cubicBezTo>
                    <a:cubicBezTo>
                      <a:pt x="80" y="26"/>
                      <a:pt x="143" y="60"/>
                      <a:pt x="190" y="85"/>
                    </a:cubicBezTo>
                    <a:cubicBezTo>
                      <a:pt x="201" y="91"/>
                      <a:pt x="211" y="97"/>
                      <a:pt x="221" y="102"/>
                    </a:cubicBezTo>
                    <a:cubicBezTo>
                      <a:pt x="229" y="106"/>
                      <a:pt x="238" y="109"/>
                      <a:pt x="247" y="112"/>
                    </a:cubicBezTo>
                    <a:cubicBezTo>
                      <a:pt x="255" y="114"/>
                      <a:pt x="263" y="116"/>
                      <a:pt x="271" y="117"/>
                    </a:cubicBezTo>
                    <a:cubicBezTo>
                      <a:pt x="280" y="118"/>
                      <a:pt x="289" y="119"/>
                      <a:pt x="298" y="119"/>
                    </a:cubicBezTo>
                    <a:cubicBezTo>
                      <a:pt x="348" y="119"/>
                      <a:pt x="397" y="101"/>
                      <a:pt x="432" y="69"/>
                    </a:cubicBezTo>
                    <a:cubicBezTo>
                      <a:pt x="434" y="67"/>
                      <a:pt x="434" y="64"/>
                      <a:pt x="433" y="62"/>
                    </a:cubicBezTo>
                    <a:cubicBezTo>
                      <a:pt x="431" y="60"/>
                      <a:pt x="428" y="59"/>
                      <a:pt x="426" y="6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grpSp>
        <p:nvGrpSpPr>
          <p:cNvPr id="13" name="Group 11"/>
          <p:cNvGrpSpPr/>
          <p:nvPr/>
        </p:nvGrpSpPr>
        <p:grpSpPr>
          <a:xfrm>
            <a:off x="1178721" y="4041558"/>
            <a:ext cx="616622" cy="744752"/>
            <a:chOff x="2874659" y="-588060"/>
            <a:chExt cx="733425" cy="885825"/>
          </a:xfrm>
        </p:grpSpPr>
        <p:grpSp>
          <p:nvGrpSpPr>
            <p:cNvPr id="14" name="Group 188"/>
            <p:cNvGrpSpPr/>
            <p:nvPr/>
          </p:nvGrpSpPr>
          <p:grpSpPr>
            <a:xfrm>
              <a:off x="2947684" y="-451535"/>
              <a:ext cx="488951" cy="630237"/>
              <a:chOff x="2947684" y="-1900128"/>
              <a:chExt cx="488951" cy="630237"/>
            </a:xfrm>
          </p:grpSpPr>
          <p:sp>
            <p:nvSpPr>
              <p:cNvPr id="190" name="Freeform 26"/>
              <p:cNvSpPr>
                <a:spLocks/>
              </p:cNvSpPr>
              <p:nvPr/>
            </p:nvSpPr>
            <p:spPr bwMode="auto">
              <a:xfrm>
                <a:off x="2947684" y="-1820753"/>
                <a:ext cx="82550" cy="80962"/>
              </a:xfrm>
              <a:custGeom>
                <a:avLst/>
                <a:gdLst>
                  <a:gd name="T0" fmla="*/ 22 w 30"/>
                  <a:gd name="T1" fmla="*/ 28 h 30"/>
                  <a:gd name="T2" fmla="*/ 30 w 30"/>
                  <a:gd name="T3" fmla="*/ 15 h 30"/>
                  <a:gd name="T4" fmla="*/ 30 w 30"/>
                  <a:gd name="T5" fmla="*/ 15 h 30"/>
                  <a:gd name="T6" fmla="*/ 22 w 30"/>
                  <a:gd name="T7" fmla="*/ 2 h 30"/>
                  <a:gd name="T8" fmla="*/ 15 w 30"/>
                  <a:gd name="T9" fmla="*/ 0 h 30"/>
                  <a:gd name="T10" fmla="*/ 7 w 30"/>
                  <a:gd name="T11" fmla="*/ 2 h 30"/>
                  <a:gd name="T12" fmla="*/ 0 w 30"/>
                  <a:gd name="T13" fmla="*/ 15 h 30"/>
                  <a:gd name="T14" fmla="*/ 0 w 30"/>
                  <a:gd name="T15" fmla="*/ 15 h 30"/>
                  <a:gd name="T16" fmla="*/ 7 w 30"/>
                  <a:gd name="T17" fmla="*/ 28 h 30"/>
                  <a:gd name="T18" fmla="*/ 15 w 30"/>
                  <a:gd name="T19" fmla="*/ 30 h 30"/>
                  <a:gd name="T20" fmla="*/ 22 w 30"/>
                  <a:gd name="T2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22" y="28"/>
                    </a:moveTo>
                    <a:cubicBezTo>
                      <a:pt x="27" y="26"/>
                      <a:pt x="30" y="21"/>
                      <a:pt x="30" y="15"/>
                    </a:cubicBezTo>
                    <a:cubicBezTo>
                      <a:pt x="30" y="15"/>
                      <a:pt x="30" y="15"/>
                      <a:pt x="30" y="15"/>
                    </a:cubicBezTo>
                    <a:cubicBezTo>
                      <a:pt x="30" y="10"/>
                      <a:pt x="27" y="5"/>
                      <a:pt x="22" y="2"/>
                    </a:cubicBezTo>
                    <a:cubicBezTo>
                      <a:pt x="20" y="1"/>
                      <a:pt x="18" y="0"/>
                      <a:pt x="15" y="0"/>
                    </a:cubicBezTo>
                    <a:cubicBezTo>
                      <a:pt x="12" y="0"/>
                      <a:pt x="9" y="1"/>
                      <a:pt x="7" y="2"/>
                    </a:cubicBezTo>
                    <a:cubicBezTo>
                      <a:pt x="3" y="5"/>
                      <a:pt x="0" y="10"/>
                      <a:pt x="0" y="15"/>
                    </a:cubicBezTo>
                    <a:cubicBezTo>
                      <a:pt x="0" y="15"/>
                      <a:pt x="0" y="15"/>
                      <a:pt x="0" y="15"/>
                    </a:cubicBezTo>
                    <a:cubicBezTo>
                      <a:pt x="0" y="21"/>
                      <a:pt x="3" y="26"/>
                      <a:pt x="7" y="28"/>
                    </a:cubicBezTo>
                    <a:cubicBezTo>
                      <a:pt x="9" y="30"/>
                      <a:pt x="12" y="30"/>
                      <a:pt x="15" y="30"/>
                    </a:cubicBezTo>
                    <a:cubicBezTo>
                      <a:pt x="17" y="30"/>
                      <a:pt x="20" y="30"/>
                      <a:pt x="22"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1" name="Freeform 27"/>
              <p:cNvSpPr>
                <a:spLocks/>
              </p:cNvSpPr>
              <p:nvPr/>
            </p:nvSpPr>
            <p:spPr bwMode="auto">
              <a:xfrm>
                <a:off x="2947684" y="-1666766"/>
                <a:ext cx="82550" cy="85725"/>
              </a:xfrm>
              <a:custGeom>
                <a:avLst/>
                <a:gdLst>
                  <a:gd name="T0" fmla="*/ 30 w 30"/>
                  <a:gd name="T1" fmla="*/ 16 h 31"/>
                  <a:gd name="T2" fmla="*/ 30 w 30"/>
                  <a:gd name="T3" fmla="*/ 16 h 31"/>
                  <a:gd name="T4" fmla="*/ 22 w 30"/>
                  <a:gd name="T5" fmla="*/ 2 h 31"/>
                  <a:gd name="T6" fmla="*/ 15 w 30"/>
                  <a:gd name="T7" fmla="*/ 0 h 31"/>
                  <a:gd name="T8" fmla="*/ 7 w 30"/>
                  <a:gd name="T9" fmla="*/ 2 h 31"/>
                  <a:gd name="T10" fmla="*/ 0 w 30"/>
                  <a:gd name="T11" fmla="*/ 16 h 31"/>
                  <a:gd name="T12" fmla="*/ 15 w 30"/>
                  <a:gd name="T13" fmla="*/ 31 h 31"/>
                  <a:gd name="T14" fmla="*/ 22 w 30"/>
                  <a:gd name="T15" fmla="*/ 28 h 31"/>
                  <a:gd name="T16" fmla="*/ 30 w 30"/>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16"/>
                    </a:moveTo>
                    <a:cubicBezTo>
                      <a:pt x="30" y="16"/>
                      <a:pt x="30" y="16"/>
                      <a:pt x="30" y="16"/>
                    </a:cubicBezTo>
                    <a:cubicBezTo>
                      <a:pt x="30" y="10"/>
                      <a:pt x="27" y="5"/>
                      <a:pt x="22" y="2"/>
                    </a:cubicBezTo>
                    <a:cubicBezTo>
                      <a:pt x="20" y="1"/>
                      <a:pt x="17" y="0"/>
                      <a:pt x="15" y="0"/>
                    </a:cubicBezTo>
                    <a:cubicBezTo>
                      <a:pt x="12" y="0"/>
                      <a:pt x="9" y="1"/>
                      <a:pt x="7" y="2"/>
                    </a:cubicBezTo>
                    <a:cubicBezTo>
                      <a:pt x="3" y="5"/>
                      <a:pt x="0" y="10"/>
                      <a:pt x="0" y="16"/>
                    </a:cubicBezTo>
                    <a:cubicBezTo>
                      <a:pt x="0" y="24"/>
                      <a:pt x="6" y="31"/>
                      <a:pt x="15" y="31"/>
                    </a:cubicBezTo>
                    <a:cubicBezTo>
                      <a:pt x="18" y="31"/>
                      <a:pt x="20" y="30"/>
                      <a:pt x="22" y="28"/>
                    </a:cubicBezTo>
                    <a:cubicBezTo>
                      <a:pt x="27" y="26"/>
                      <a:pt x="30" y="21"/>
                      <a:pt x="30"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2" name="Freeform 28"/>
              <p:cNvSpPr>
                <a:spLocks/>
              </p:cNvSpPr>
              <p:nvPr/>
            </p:nvSpPr>
            <p:spPr bwMode="auto">
              <a:xfrm>
                <a:off x="3217559" y="-1666766"/>
                <a:ext cx="82550" cy="85725"/>
              </a:xfrm>
              <a:custGeom>
                <a:avLst/>
                <a:gdLst>
                  <a:gd name="T0" fmla="*/ 22 w 30"/>
                  <a:gd name="T1" fmla="*/ 29 h 31"/>
                  <a:gd name="T2" fmla="*/ 30 w 30"/>
                  <a:gd name="T3" fmla="*/ 16 h 31"/>
                  <a:gd name="T4" fmla="*/ 30 w 30"/>
                  <a:gd name="T5" fmla="*/ 16 h 31"/>
                  <a:gd name="T6" fmla="*/ 22 w 30"/>
                  <a:gd name="T7" fmla="*/ 2 h 31"/>
                  <a:gd name="T8" fmla="*/ 15 w 30"/>
                  <a:gd name="T9" fmla="*/ 0 h 31"/>
                  <a:gd name="T10" fmla="*/ 7 w 30"/>
                  <a:gd name="T11" fmla="*/ 2 h 31"/>
                  <a:gd name="T12" fmla="*/ 0 w 30"/>
                  <a:gd name="T13" fmla="*/ 16 h 31"/>
                  <a:gd name="T14" fmla="*/ 0 w 30"/>
                  <a:gd name="T15" fmla="*/ 16 h 31"/>
                  <a:gd name="T16" fmla="*/ 12 w 30"/>
                  <a:gd name="T17" fmla="*/ 30 h 31"/>
                  <a:gd name="T18" fmla="*/ 15 w 30"/>
                  <a:gd name="T19" fmla="*/ 31 h 31"/>
                  <a:gd name="T20" fmla="*/ 22 w 30"/>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22" y="29"/>
                    </a:moveTo>
                    <a:cubicBezTo>
                      <a:pt x="27" y="26"/>
                      <a:pt x="30" y="21"/>
                      <a:pt x="30" y="16"/>
                    </a:cubicBezTo>
                    <a:cubicBezTo>
                      <a:pt x="30" y="16"/>
                      <a:pt x="30" y="16"/>
                      <a:pt x="30" y="16"/>
                    </a:cubicBezTo>
                    <a:cubicBezTo>
                      <a:pt x="30" y="10"/>
                      <a:pt x="27" y="5"/>
                      <a:pt x="22" y="2"/>
                    </a:cubicBezTo>
                    <a:cubicBezTo>
                      <a:pt x="20" y="1"/>
                      <a:pt x="18" y="0"/>
                      <a:pt x="15" y="0"/>
                    </a:cubicBezTo>
                    <a:cubicBezTo>
                      <a:pt x="12" y="0"/>
                      <a:pt x="10" y="1"/>
                      <a:pt x="7" y="2"/>
                    </a:cubicBezTo>
                    <a:cubicBezTo>
                      <a:pt x="3" y="5"/>
                      <a:pt x="0" y="10"/>
                      <a:pt x="0" y="16"/>
                    </a:cubicBezTo>
                    <a:cubicBezTo>
                      <a:pt x="0" y="16"/>
                      <a:pt x="0" y="16"/>
                      <a:pt x="0" y="16"/>
                    </a:cubicBezTo>
                    <a:cubicBezTo>
                      <a:pt x="0" y="23"/>
                      <a:pt x="5" y="29"/>
                      <a:pt x="12" y="30"/>
                    </a:cubicBezTo>
                    <a:cubicBezTo>
                      <a:pt x="13" y="31"/>
                      <a:pt x="14" y="31"/>
                      <a:pt x="15" y="31"/>
                    </a:cubicBezTo>
                    <a:cubicBezTo>
                      <a:pt x="18" y="31"/>
                      <a:pt x="20" y="30"/>
                      <a:pt x="22" y="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3" name="Freeform 29"/>
              <p:cNvSpPr>
                <a:spLocks/>
              </p:cNvSpPr>
              <p:nvPr/>
            </p:nvSpPr>
            <p:spPr bwMode="auto">
              <a:xfrm>
                <a:off x="3082622" y="-1587391"/>
                <a:ext cx="80963" cy="82550"/>
              </a:xfrm>
              <a:custGeom>
                <a:avLst/>
                <a:gdLst>
                  <a:gd name="T0" fmla="*/ 8 w 30"/>
                  <a:gd name="T1" fmla="*/ 2 h 30"/>
                  <a:gd name="T2" fmla="*/ 0 w 30"/>
                  <a:gd name="T3" fmla="*/ 15 h 30"/>
                  <a:gd name="T4" fmla="*/ 0 w 30"/>
                  <a:gd name="T5" fmla="*/ 15 h 30"/>
                  <a:gd name="T6" fmla="*/ 8 w 30"/>
                  <a:gd name="T7" fmla="*/ 28 h 30"/>
                  <a:gd name="T8" fmla="*/ 15 w 30"/>
                  <a:gd name="T9" fmla="*/ 30 h 30"/>
                  <a:gd name="T10" fmla="*/ 23 w 30"/>
                  <a:gd name="T11" fmla="*/ 28 h 30"/>
                  <a:gd name="T12" fmla="*/ 30 w 30"/>
                  <a:gd name="T13" fmla="*/ 15 h 30"/>
                  <a:gd name="T14" fmla="*/ 30 w 30"/>
                  <a:gd name="T15" fmla="*/ 15 h 30"/>
                  <a:gd name="T16" fmla="*/ 23 w 30"/>
                  <a:gd name="T17" fmla="*/ 2 h 30"/>
                  <a:gd name="T18" fmla="*/ 15 w 30"/>
                  <a:gd name="T19" fmla="*/ 0 h 30"/>
                  <a:gd name="T20" fmla="*/ 8 w 30"/>
                  <a:gd name="T2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8" y="2"/>
                    </a:moveTo>
                    <a:cubicBezTo>
                      <a:pt x="3" y="5"/>
                      <a:pt x="0" y="9"/>
                      <a:pt x="0" y="15"/>
                    </a:cubicBezTo>
                    <a:cubicBezTo>
                      <a:pt x="0" y="15"/>
                      <a:pt x="0" y="15"/>
                      <a:pt x="0" y="15"/>
                    </a:cubicBezTo>
                    <a:cubicBezTo>
                      <a:pt x="0" y="21"/>
                      <a:pt x="3" y="26"/>
                      <a:pt x="8" y="28"/>
                    </a:cubicBezTo>
                    <a:cubicBezTo>
                      <a:pt x="10" y="29"/>
                      <a:pt x="13" y="30"/>
                      <a:pt x="15" y="30"/>
                    </a:cubicBezTo>
                    <a:cubicBezTo>
                      <a:pt x="18" y="30"/>
                      <a:pt x="21" y="29"/>
                      <a:pt x="23" y="28"/>
                    </a:cubicBezTo>
                    <a:cubicBezTo>
                      <a:pt x="27" y="26"/>
                      <a:pt x="30" y="21"/>
                      <a:pt x="30" y="15"/>
                    </a:cubicBezTo>
                    <a:cubicBezTo>
                      <a:pt x="30" y="15"/>
                      <a:pt x="30" y="15"/>
                      <a:pt x="30" y="15"/>
                    </a:cubicBezTo>
                    <a:cubicBezTo>
                      <a:pt x="30" y="9"/>
                      <a:pt x="27" y="5"/>
                      <a:pt x="23" y="2"/>
                    </a:cubicBezTo>
                    <a:cubicBezTo>
                      <a:pt x="21" y="1"/>
                      <a:pt x="18" y="0"/>
                      <a:pt x="15" y="0"/>
                    </a:cubicBezTo>
                    <a:cubicBezTo>
                      <a:pt x="12" y="0"/>
                      <a:pt x="10" y="1"/>
                      <a:pt x="8" y="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4" name="Freeform 30"/>
              <p:cNvSpPr>
                <a:spLocks/>
              </p:cNvSpPr>
              <p:nvPr/>
            </p:nvSpPr>
            <p:spPr bwMode="auto">
              <a:xfrm>
                <a:off x="3352497" y="-1431816"/>
                <a:ext cx="84138" cy="84137"/>
              </a:xfrm>
              <a:custGeom>
                <a:avLst/>
                <a:gdLst>
                  <a:gd name="T0" fmla="*/ 23 w 31"/>
                  <a:gd name="T1" fmla="*/ 28 h 31"/>
                  <a:gd name="T2" fmla="*/ 31 w 31"/>
                  <a:gd name="T3" fmla="*/ 16 h 31"/>
                  <a:gd name="T4" fmla="*/ 31 w 31"/>
                  <a:gd name="T5" fmla="*/ 15 h 31"/>
                  <a:gd name="T6" fmla="*/ 23 w 31"/>
                  <a:gd name="T7" fmla="*/ 2 h 31"/>
                  <a:gd name="T8" fmla="*/ 15 w 31"/>
                  <a:gd name="T9" fmla="*/ 0 h 31"/>
                  <a:gd name="T10" fmla="*/ 8 w 31"/>
                  <a:gd name="T11" fmla="*/ 2 h 31"/>
                  <a:gd name="T12" fmla="*/ 1 w 31"/>
                  <a:gd name="T13" fmla="*/ 10 h 31"/>
                  <a:gd name="T14" fmla="*/ 0 w 31"/>
                  <a:gd name="T15" fmla="*/ 15 h 31"/>
                  <a:gd name="T16" fmla="*/ 11 w 31"/>
                  <a:gd name="T17" fmla="*/ 30 h 31"/>
                  <a:gd name="T18" fmla="*/ 15 w 31"/>
                  <a:gd name="T19" fmla="*/ 31 h 31"/>
                  <a:gd name="T20" fmla="*/ 23 w 31"/>
                  <a:gd name="T21"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1">
                    <a:moveTo>
                      <a:pt x="23" y="28"/>
                    </a:moveTo>
                    <a:cubicBezTo>
                      <a:pt x="27" y="26"/>
                      <a:pt x="30" y="21"/>
                      <a:pt x="31" y="16"/>
                    </a:cubicBezTo>
                    <a:cubicBezTo>
                      <a:pt x="31" y="15"/>
                      <a:pt x="31" y="15"/>
                      <a:pt x="31" y="15"/>
                    </a:cubicBezTo>
                    <a:cubicBezTo>
                      <a:pt x="31" y="10"/>
                      <a:pt x="27" y="5"/>
                      <a:pt x="23" y="2"/>
                    </a:cubicBezTo>
                    <a:cubicBezTo>
                      <a:pt x="21" y="1"/>
                      <a:pt x="18" y="0"/>
                      <a:pt x="15" y="0"/>
                    </a:cubicBezTo>
                    <a:cubicBezTo>
                      <a:pt x="13" y="0"/>
                      <a:pt x="10" y="1"/>
                      <a:pt x="8" y="2"/>
                    </a:cubicBezTo>
                    <a:cubicBezTo>
                      <a:pt x="5" y="4"/>
                      <a:pt x="2" y="7"/>
                      <a:pt x="1" y="10"/>
                    </a:cubicBezTo>
                    <a:cubicBezTo>
                      <a:pt x="1" y="12"/>
                      <a:pt x="0" y="14"/>
                      <a:pt x="0" y="15"/>
                    </a:cubicBezTo>
                    <a:cubicBezTo>
                      <a:pt x="0" y="22"/>
                      <a:pt x="5" y="28"/>
                      <a:pt x="11" y="30"/>
                    </a:cubicBezTo>
                    <a:cubicBezTo>
                      <a:pt x="12" y="30"/>
                      <a:pt x="14" y="31"/>
                      <a:pt x="15" y="31"/>
                    </a:cubicBezTo>
                    <a:cubicBezTo>
                      <a:pt x="18" y="31"/>
                      <a:pt x="21" y="30"/>
                      <a:pt x="2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5" name="Freeform 31"/>
              <p:cNvSpPr>
                <a:spLocks/>
              </p:cNvSpPr>
              <p:nvPr/>
            </p:nvSpPr>
            <p:spPr bwMode="auto">
              <a:xfrm>
                <a:off x="3352497" y="-1587391"/>
                <a:ext cx="84138" cy="82550"/>
              </a:xfrm>
              <a:custGeom>
                <a:avLst/>
                <a:gdLst>
                  <a:gd name="T0" fmla="*/ 0 w 31"/>
                  <a:gd name="T1" fmla="*/ 15 h 30"/>
                  <a:gd name="T2" fmla="*/ 0 w 31"/>
                  <a:gd name="T3" fmla="*/ 15 h 30"/>
                  <a:gd name="T4" fmla="*/ 8 w 31"/>
                  <a:gd name="T5" fmla="*/ 28 h 30"/>
                  <a:gd name="T6" fmla="*/ 15 w 31"/>
                  <a:gd name="T7" fmla="*/ 30 h 30"/>
                  <a:gd name="T8" fmla="*/ 23 w 31"/>
                  <a:gd name="T9" fmla="*/ 28 h 30"/>
                  <a:gd name="T10" fmla="*/ 31 w 31"/>
                  <a:gd name="T11" fmla="*/ 15 h 30"/>
                  <a:gd name="T12" fmla="*/ 15 w 31"/>
                  <a:gd name="T13" fmla="*/ 0 h 30"/>
                  <a:gd name="T14" fmla="*/ 8 w 31"/>
                  <a:gd name="T15" fmla="*/ 2 h 30"/>
                  <a:gd name="T16" fmla="*/ 0 w 31"/>
                  <a:gd name="T17"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15"/>
                    </a:moveTo>
                    <a:cubicBezTo>
                      <a:pt x="0" y="15"/>
                      <a:pt x="0" y="15"/>
                      <a:pt x="0" y="15"/>
                    </a:cubicBezTo>
                    <a:cubicBezTo>
                      <a:pt x="0" y="21"/>
                      <a:pt x="3" y="26"/>
                      <a:pt x="8" y="28"/>
                    </a:cubicBezTo>
                    <a:cubicBezTo>
                      <a:pt x="10" y="29"/>
                      <a:pt x="13" y="30"/>
                      <a:pt x="15" y="30"/>
                    </a:cubicBezTo>
                    <a:cubicBezTo>
                      <a:pt x="18" y="30"/>
                      <a:pt x="21" y="29"/>
                      <a:pt x="23" y="28"/>
                    </a:cubicBezTo>
                    <a:cubicBezTo>
                      <a:pt x="27" y="26"/>
                      <a:pt x="31" y="21"/>
                      <a:pt x="31" y="15"/>
                    </a:cubicBezTo>
                    <a:cubicBezTo>
                      <a:pt x="31" y="7"/>
                      <a:pt x="24" y="0"/>
                      <a:pt x="15" y="0"/>
                    </a:cubicBezTo>
                    <a:cubicBezTo>
                      <a:pt x="13" y="0"/>
                      <a:pt x="10" y="1"/>
                      <a:pt x="8" y="2"/>
                    </a:cubicBezTo>
                    <a:cubicBezTo>
                      <a:pt x="3" y="5"/>
                      <a:pt x="0" y="10"/>
                      <a:pt x="0"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6" name="Freeform 32"/>
              <p:cNvSpPr>
                <a:spLocks/>
              </p:cNvSpPr>
              <p:nvPr/>
            </p:nvSpPr>
            <p:spPr bwMode="auto">
              <a:xfrm>
                <a:off x="3082622" y="-1900128"/>
                <a:ext cx="80963" cy="84137"/>
              </a:xfrm>
              <a:custGeom>
                <a:avLst/>
                <a:gdLst>
                  <a:gd name="T0" fmla="*/ 8 w 30"/>
                  <a:gd name="T1" fmla="*/ 29 h 31"/>
                  <a:gd name="T2" fmla="*/ 15 w 30"/>
                  <a:gd name="T3" fmla="*/ 31 h 31"/>
                  <a:gd name="T4" fmla="*/ 23 w 30"/>
                  <a:gd name="T5" fmla="*/ 29 h 31"/>
                  <a:gd name="T6" fmla="*/ 30 w 30"/>
                  <a:gd name="T7" fmla="*/ 16 h 31"/>
                  <a:gd name="T8" fmla="*/ 30 w 30"/>
                  <a:gd name="T9" fmla="*/ 16 h 31"/>
                  <a:gd name="T10" fmla="*/ 23 w 30"/>
                  <a:gd name="T11" fmla="*/ 2 h 31"/>
                  <a:gd name="T12" fmla="*/ 15 w 30"/>
                  <a:gd name="T13" fmla="*/ 0 h 31"/>
                  <a:gd name="T14" fmla="*/ 8 w 30"/>
                  <a:gd name="T15" fmla="*/ 2 h 31"/>
                  <a:gd name="T16" fmla="*/ 0 w 30"/>
                  <a:gd name="T17" fmla="*/ 16 h 31"/>
                  <a:gd name="T18" fmla="*/ 0 w 30"/>
                  <a:gd name="T19" fmla="*/ 16 h 31"/>
                  <a:gd name="T20" fmla="*/ 8 w 30"/>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8" y="29"/>
                    </a:moveTo>
                    <a:cubicBezTo>
                      <a:pt x="10" y="30"/>
                      <a:pt x="12" y="31"/>
                      <a:pt x="15" y="31"/>
                    </a:cubicBezTo>
                    <a:cubicBezTo>
                      <a:pt x="18" y="31"/>
                      <a:pt x="21" y="30"/>
                      <a:pt x="23" y="29"/>
                    </a:cubicBezTo>
                    <a:cubicBezTo>
                      <a:pt x="27" y="26"/>
                      <a:pt x="30" y="21"/>
                      <a:pt x="30" y="16"/>
                    </a:cubicBezTo>
                    <a:cubicBezTo>
                      <a:pt x="30" y="16"/>
                      <a:pt x="30" y="16"/>
                      <a:pt x="30" y="16"/>
                    </a:cubicBezTo>
                    <a:cubicBezTo>
                      <a:pt x="30" y="10"/>
                      <a:pt x="27" y="5"/>
                      <a:pt x="23" y="2"/>
                    </a:cubicBezTo>
                    <a:cubicBezTo>
                      <a:pt x="21" y="1"/>
                      <a:pt x="18" y="0"/>
                      <a:pt x="15" y="0"/>
                    </a:cubicBezTo>
                    <a:cubicBezTo>
                      <a:pt x="13" y="0"/>
                      <a:pt x="10" y="1"/>
                      <a:pt x="8" y="2"/>
                    </a:cubicBezTo>
                    <a:cubicBezTo>
                      <a:pt x="3" y="5"/>
                      <a:pt x="0" y="10"/>
                      <a:pt x="0" y="16"/>
                    </a:cubicBezTo>
                    <a:cubicBezTo>
                      <a:pt x="0" y="16"/>
                      <a:pt x="0" y="16"/>
                      <a:pt x="0" y="16"/>
                    </a:cubicBezTo>
                    <a:cubicBezTo>
                      <a:pt x="0" y="21"/>
                      <a:pt x="3" y="26"/>
                      <a:pt x="8" y="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7" name="Freeform 33"/>
              <p:cNvSpPr>
                <a:spLocks/>
              </p:cNvSpPr>
              <p:nvPr/>
            </p:nvSpPr>
            <p:spPr bwMode="auto">
              <a:xfrm>
                <a:off x="3082622" y="-1431816"/>
                <a:ext cx="80963" cy="84137"/>
              </a:xfrm>
              <a:custGeom>
                <a:avLst/>
                <a:gdLst>
                  <a:gd name="T0" fmla="*/ 30 w 30"/>
                  <a:gd name="T1" fmla="*/ 16 h 31"/>
                  <a:gd name="T2" fmla="*/ 30 w 30"/>
                  <a:gd name="T3" fmla="*/ 15 h 31"/>
                  <a:gd name="T4" fmla="*/ 23 w 30"/>
                  <a:gd name="T5" fmla="*/ 2 h 31"/>
                  <a:gd name="T6" fmla="*/ 15 w 30"/>
                  <a:gd name="T7" fmla="*/ 0 h 31"/>
                  <a:gd name="T8" fmla="*/ 8 w 30"/>
                  <a:gd name="T9" fmla="*/ 2 h 31"/>
                  <a:gd name="T10" fmla="*/ 0 w 30"/>
                  <a:gd name="T11" fmla="*/ 15 h 31"/>
                  <a:gd name="T12" fmla="*/ 15 w 30"/>
                  <a:gd name="T13" fmla="*/ 31 h 31"/>
                  <a:gd name="T14" fmla="*/ 23 w 30"/>
                  <a:gd name="T15" fmla="*/ 28 h 31"/>
                  <a:gd name="T16" fmla="*/ 30 w 30"/>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16"/>
                    </a:moveTo>
                    <a:cubicBezTo>
                      <a:pt x="30" y="15"/>
                      <a:pt x="30" y="15"/>
                      <a:pt x="30" y="15"/>
                    </a:cubicBezTo>
                    <a:cubicBezTo>
                      <a:pt x="30" y="10"/>
                      <a:pt x="27" y="5"/>
                      <a:pt x="23" y="2"/>
                    </a:cubicBezTo>
                    <a:cubicBezTo>
                      <a:pt x="21" y="1"/>
                      <a:pt x="18" y="0"/>
                      <a:pt x="15" y="0"/>
                    </a:cubicBezTo>
                    <a:cubicBezTo>
                      <a:pt x="13" y="0"/>
                      <a:pt x="10" y="1"/>
                      <a:pt x="8" y="2"/>
                    </a:cubicBezTo>
                    <a:cubicBezTo>
                      <a:pt x="3" y="5"/>
                      <a:pt x="0" y="10"/>
                      <a:pt x="0" y="15"/>
                    </a:cubicBezTo>
                    <a:cubicBezTo>
                      <a:pt x="0" y="24"/>
                      <a:pt x="7" y="31"/>
                      <a:pt x="15" y="31"/>
                    </a:cubicBezTo>
                    <a:cubicBezTo>
                      <a:pt x="18" y="31"/>
                      <a:pt x="21" y="30"/>
                      <a:pt x="23" y="28"/>
                    </a:cubicBezTo>
                    <a:cubicBezTo>
                      <a:pt x="27" y="26"/>
                      <a:pt x="30" y="21"/>
                      <a:pt x="30" y="1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8" name="Freeform 34"/>
              <p:cNvSpPr>
                <a:spLocks/>
              </p:cNvSpPr>
              <p:nvPr/>
            </p:nvSpPr>
            <p:spPr bwMode="auto">
              <a:xfrm>
                <a:off x="3217559" y="-1820753"/>
                <a:ext cx="82550" cy="80962"/>
              </a:xfrm>
              <a:custGeom>
                <a:avLst/>
                <a:gdLst>
                  <a:gd name="T0" fmla="*/ 0 w 30"/>
                  <a:gd name="T1" fmla="*/ 15 h 30"/>
                  <a:gd name="T2" fmla="*/ 0 w 30"/>
                  <a:gd name="T3" fmla="*/ 15 h 30"/>
                  <a:gd name="T4" fmla="*/ 7 w 30"/>
                  <a:gd name="T5" fmla="*/ 28 h 30"/>
                  <a:gd name="T6" fmla="*/ 15 w 30"/>
                  <a:gd name="T7" fmla="*/ 30 h 30"/>
                  <a:gd name="T8" fmla="*/ 22 w 30"/>
                  <a:gd name="T9" fmla="*/ 28 h 30"/>
                  <a:gd name="T10" fmla="*/ 30 w 30"/>
                  <a:gd name="T11" fmla="*/ 15 h 30"/>
                  <a:gd name="T12" fmla="*/ 30 w 30"/>
                  <a:gd name="T13" fmla="*/ 15 h 30"/>
                  <a:gd name="T14" fmla="*/ 22 w 30"/>
                  <a:gd name="T15" fmla="*/ 2 h 30"/>
                  <a:gd name="T16" fmla="*/ 15 w 30"/>
                  <a:gd name="T17" fmla="*/ 0 h 30"/>
                  <a:gd name="T18" fmla="*/ 7 w 30"/>
                  <a:gd name="T19" fmla="*/ 2 h 30"/>
                  <a:gd name="T20" fmla="*/ 0 w 30"/>
                  <a:gd name="T2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0">
                    <a:moveTo>
                      <a:pt x="0" y="15"/>
                    </a:moveTo>
                    <a:cubicBezTo>
                      <a:pt x="0" y="15"/>
                      <a:pt x="0" y="15"/>
                      <a:pt x="0" y="15"/>
                    </a:cubicBezTo>
                    <a:cubicBezTo>
                      <a:pt x="0" y="21"/>
                      <a:pt x="3" y="26"/>
                      <a:pt x="7" y="28"/>
                    </a:cubicBezTo>
                    <a:cubicBezTo>
                      <a:pt x="10" y="30"/>
                      <a:pt x="12" y="30"/>
                      <a:pt x="15" y="30"/>
                    </a:cubicBezTo>
                    <a:cubicBezTo>
                      <a:pt x="18" y="30"/>
                      <a:pt x="20" y="30"/>
                      <a:pt x="22" y="28"/>
                    </a:cubicBezTo>
                    <a:cubicBezTo>
                      <a:pt x="27" y="26"/>
                      <a:pt x="30" y="21"/>
                      <a:pt x="30" y="15"/>
                    </a:cubicBezTo>
                    <a:cubicBezTo>
                      <a:pt x="30" y="15"/>
                      <a:pt x="30" y="15"/>
                      <a:pt x="30" y="15"/>
                    </a:cubicBezTo>
                    <a:cubicBezTo>
                      <a:pt x="30" y="10"/>
                      <a:pt x="27" y="5"/>
                      <a:pt x="22" y="2"/>
                    </a:cubicBezTo>
                    <a:cubicBezTo>
                      <a:pt x="20" y="1"/>
                      <a:pt x="18" y="0"/>
                      <a:pt x="15" y="0"/>
                    </a:cubicBezTo>
                    <a:cubicBezTo>
                      <a:pt x="12" y="0"/>
                      <a:pt x="9" y="1"/>
                      <a:pt x="7" y="2"/>
                    </a:cubicBezTo>
                    <a:cubicBezTo>
                      <a:pt x="3" y="5"/>
                      <a:pt x="0" y="10"/>
                      <a:pt x="0"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199" name="Freeform 35"/>
              <p:cNvSpPr>
                <a:spLocks/>
              </p:cNvSpPr>
              <p:nvPr/>
            </p:nvSpPr>
            <p:spPr bwMode="auto">
              <a:xfrm>
                <a:off x="3217559" y="-1352441"/>
                <a:ext cx="82550" cy="82550"/>
              </a:xfrm>
              <a:custGeom>
                <a:avLst/>
                <a:gdLst>
                  <a:gd name="T0" fmla="*/ 7 w 30"/>
                  <a:gd name="T1" fmla="*/ 2 h 30"/>
                  <a:gd name="T2" fmla="*/ 0 w 30"/>
                  <a:gd name="T3" fmla="*/ 15 h 30"/>
                  <a:gd name="T4" fmla="*/ 0 w 30"/>
                  <a:gd name="T5" fmla="*/ 15 h 30"/>
                  <a:gd name="T6" fmla="*/ 15 w 30"/>
                  <a:gd name="T7" fmla="*/ 30 h 30"/>
                  <a:gd name="T8" fmla="*/ 30 w 30"/>
                  <a:gd name="T9" fmla="*/ 15 h 30"/>
                  <a:gd name="T10" fmla="*/ 30 w 30"/>
                  <a:gd name="T11" fmla="*/ 15 h 30"/>
                  <a:gd name="T12" fmla="*/ 22 w 30"/>
                  <a:gd name="T13" fmla="*/ 2 h 30"/>
                  <a:gd name="T14" fmla="*/ 15 w 30"/>
                  <a:gd name="T15" fmla="*/ 0 h 30"/>
                  <a:gd name="T16" fmla="*/ 7 w 30"/>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7" y="2"/>
                    </a:moveTo>
                    <a:cubicBezTo>
                      <a:pt x="3" y="5"/>
                      <a:pt x="0" y="9"/>
                      <a:pt x="0" y="15"/>
                    </a:cubicBezTo>
                    <a:cubicBezTo>
                      <a:pt x="0" y="15"/>
                      <a:pt x="0" y="15"/>
                      <a:pt x="0" y="15"/>
                    </a:cubicBezTo>
                    <a:cubicBezTo>
                      <a:pt x="0" y="23"/>
                      <a:pt x="6" y="30"/>
                      <a:pt x="15" y="30"/>
                    </a:cubicBezTo>
                    <a:cubicBezTo>
                      <a:pt x="23" y="30"/>
                      <a:pt x="30" y="23"/>
                      <a:pt x="30" y="15"/>
                    </a:cubicBezTo>
                    <a:cubicBezTo>
                      <a:pt x="30" y="15"/>
                      <a:pt x="30" y="15"/>
                      <a:pt x="30" y="15"/>
                    </a:cubicBezTo>
                    <a:cubicBezTo>
                      <a:pt x="30" y="9"/>
                      <a:pt x="27" y="5"/>
                      <a:pt x="22" y="2"/>
                    </a:cubicBezTo>
                    <a:cubicBezTo>
                      <a:pt x="20" y="1"/>
                      <a:pt x="18" y="0"/>
                      <a:pt x="15" y="0"/>
                    </a:cubicBezTo>
                    <a:cubicBezTo>
                      <a:pt x="12" y="0"/>
                      <a:pt x="9" y="1"/>
                      <a:pt x="7" y="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nvGrpSpPr>
            <p:cNvPr id="15" name="Group 199"/>
            <p:cNvGrpSpPr/>
            <p:nvPr/>
          </p:nvGrpSpPr>
          <p:grpSpPr>
            <a:xfrm>
              <a:off x="2874659" y="-588060"/>
              <a:ext cx="733425" cy="885825"/>
              <a:chOff x="2874659" y="-2036653"/>
              <a:chExt cx="733425" cy="885825"/>
            </a:xfrm>
            <a:solidFill>
              <a:schemeClr val="accent1"/>
            </a:solidFill>
          </p:grpSpPr>
          <p:sp>
            <p:nvSpPr>
              <p:cNvPr id="201" name="Freeform 94"/>
              <p:cNvSpPr>
                <a:spLocks/>
              </p:cNvSpPr>
              <p:nvPr/>
            </p:nvSpPr>
            <p:spPr bwMode="auto">
              <a:xfrm>
                <a:off x="3008009" y="-1820753"/>
                <a:ext cx="228600" cy="239712"/>
              </a:xfrm>
              <a:custGeom>
                <a:avLst/>
                <a:gdLst>
                  <a:gd name="T0" fmla="*/ 84 w 84"/>
                  <a:gd name="T1" fmla="*/ 59 h 88"/>
                  <a:gd name="T2" fmla="*/ 84 w 84"/>
                  <a:gd name="T3" fmla="*/ 28 h 88"/>
                  <a:gd name="T4" fmla="*/ 77 w 84"/>
                  <a:gd name="T5" fmla="*/ 15 h 88"/>
                  <a:gd name="T6" fmla="*/ 77 w 84"/>
                  <a:gd name="T7" fmla="*/ 15 h 88"/>
                  <a:gd name="T8" fmla="*/ 50 w 84"/>
                  <a:gd name="T9" fmla="*/ 0 h 88"/>
                  <a:gd name="T10" fmla="*/ 42 w 84"/>
                  <a:gd name="T11" fmla="*/ 2 h 88"/>
                  <a:gd name="T12" fmla="*/ 35 w 84"/>
                  <a:gd name="T13" fmla="*/ 0 h 88"/>
                  <a:gd name="T14" fmla="*/ 8 w 84"/>
                  <a:gd name="T15" fmla="*/ 15 h 88"/>
                  <a:gd name="T16" fmla="*/ 8 w 84"/>
                  <a:gd name="T17" fmla="*/ 15 h 88"/>
                  <a:gd name="T18" fmla="*/ 0 w 84"/>
                  <a:gd name="T19" fmla="*/ 28 h 88"/>
                  <a:gd name="T20" fmla="*/ 0 w 84"/>
                  <a:gd name="T21" fmla="*/ 59 h 88"/>
                  <a:gd name="T22" fmla="*/ 8 w 84"/>
                  <a:gd name="T23" fmla="*/ 73 h 88"/>
                  <a:gd name="T24" fmla="*/ 8 w 84"/>
                  <a:gd name="T25" fmla="*/ 73 h 88"/>
                  <a:gd name="T26" fmla="*/ 35 w 84"/>
                  <a:gd name="T27" fmla="*/ 88 h 88"/>
                  <a:gd name="T28" fmla="*/ 42 w 84"/>
                  <a:gd name="T29" fmla="*/ 86 h 88"/>
                  <a:gd name="T30" fmla="*/ 50 w 84"/>
                  <a:gd name="T31" fmla="*/ 88 h 88"/>
                  <a:gd name="T32" fmla="*/ 69 w 84"/>
                  <a:gd name="T33" fmla="*/ 77 h 88"/>
                  <a:gd name="T34" fmla="*/ 65 w 84"/>
                  <a:gd name="T35" fmla="*/ 70 h 88"/>
                  <a:gd name="T36" fmla="*/ 65 w 84"/>
                  <a:gd name="T37" fmla="*/ 67 h 88"/>
                  <a:gd name="T38" fmla="*/ 68 w 84"/>
                  <a:gd name="T39" fmla="*/ 66 h 88"/>
                  <a:gd name="T40" fmla="*/ 77 w 84"/>
                  <a:gd name="T41" fmla="*/ 73 h 88"/>
                  <a:gd name="T42" fmla="*/ 77 w 84"/>
                  <a:gd name="T43" fmla="*/ 73 h 88"/>
                  <a:gd name="T44" fmla="*/ 77 w 84"/>
                  <a:gd name="T45" fmla="*/ 73 h 88"/>
                  <a:gd name="T46" fmla="*/ 84 w 84"/>
                  <a:gd name="T47"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88">
                    <a:moveTo>
                      <a:pt x="84" y="59"/>
                    </a:moveTo>
                    <a:cubicBezTo>
                      <a:pt x="84" y="28"/>
                      <a:pt x="84" y="28"/>
                      <a:pt x="84" y="28"/>
                    </a:cubicBezTo>
                    <a:cubicBezTo>
                      <a:pt x="80" y="26"/>
                      <a:pt x="77" y="21"/>
                      <a:pt x="77" y="15"/>
                    </a:cubicBezTo>
                    <a:cubicBezTo>
                      <a:pt x="77" y="15"/>
                      <a:pt x="77" y="15"/>
                      <a:pt x="77" y="15"/>
                    </a:cubicBezTo>
                    <a:cubicBezTo>
                      <a:pt x="50" y="0"/>
                      <a:pt x="50" y="0"/>
                      <a:pt x="50" y="0"/>
                    </a:cubicBezTo>
                    <a:cubicBezTo>
                      <a:pt x="48" y="1"/>
                      <a:pt x="45" y="2"/>
                      <a:pt x="42" y="2"/>
                    </a:cubicBezTo>
                    <a:cubicBezTo>
                      <a:pt x="39" y="2"/>
                      <a:pt x="37" y="1"/>
                      <a:pt x="35" y="0"/>
                    </a:cubicBezTo>
                    <a:cubicBezTo>
                      <a:pt x="8" y="15"/>
                      <a:pt x="8" y="15"/>
                      <a:pt x="8" y="15"/>
                    </a:cubicBezTo>
                    <a:cubicBezTo>
                      <a:pt x="8" y="15"/>
                      <a:pt x="8" y="15"/>
                      <a:pt x="8" y="15"/>
                    </a:cubicBezTo>
                    <a:cubicBezTo>
                      <a:pt x="8" y="21"/>
                      <a:pt x="5" y="26"/>
                      <a:pt x="0" y="28"/>
                    </a:cubicBezTo>
                    <a:cubicBezTo>
                      <a:pt x="0" y="59"/>
                      <a:pt x="0" y="59"/>
                      <a:pt x="0" y="59"/>
                    </a:cubicBezTo>
                    <a:cubicBezTo>
                      <a:pt x="5" y="62"/>
                      <a:pt x="8" y="67"/>
                      <a:pt x="8" y="73"/>
                    </a:cubicBezTo>
                    <a:cubicBezTo>
                      <a:pt x="8" y="73"/>
                      <a:pt x="8" y="73"/>
                      <a:pt x="8" y="73"/>
                    </a:cubicBezTo>
                    <a:cubicBezTo>
                      <a:pt x="35" y="88"/>
                      <a:pt x="35" y="88"/>
                      <a:pt x="35" y="88"/>
                    </a:cubicBezTo>
                    <a:cubicBezTo>
                      <a:pt x="37" y="87"/>
                      <a:pt x="39" y="86"/>
                      <a:pt x="42" y="86"/>
                    </a:cubicBezTo>
                    <a:cubicBezTo>
                      <a:pt x="45" y="86"/>
                      <a:pt x="48" y="87"/>
                      <a:pt x="50" y="88"/>
                    </a:cubicBezTo>
                    <a:cubicBezTo>
                      <a:pt x="69" y="77"/>
                      <a:pt x="69" y="77"/>
                      <a:pt x="69" y="77"/>
                    </a:cubicBezTo>
                    <a:cubicBezTo>
                      <a:pt x="68" y="74"/>
                      <a:pt x="66" y="72"/>
                      <a:pt x="65" y="70"/>
                    </a:cubicBezTo>
                    <a:cubicBezTo>
                      <a:pt x="64" y="69"/>
                      <a:pt x="65" y="67"/>
                      <a:pt x="65" y="67"/>
                    </a:cubicBezTo>
                    <a:cubicBezTo>
                      <a:pt x="66" y="66"/>
                      <a:pt x="67" y="66"/>
                      <a:pt x="68" y="66"/>
                    </a:cubicBezTo>
                    <a:cubicBezTo>
                      <a:pt x="71" y="67"/>
                      <a:pt x="74" y="70"/>
                      <a:pt x="77" y="73"/>
                    </a:cubicBezTo>
                    <a:cubicBezTo>
                      <a:pt x="77" y="73"/>
                      <a:pt x="77" y="73"/>
                      <a:pt x="77" y="73"/>
                    </a:cubicBezTo>
                    <a:cubicBezTo>
                      <a:pt x="77" y="73"/>
                      <a:pt x="77" y="73"/>
                      <a:pt x="77" y="73"/>
                    </a:cubicBezTo>
                    <a:cubicBezTo>
                      <a:pt x="77" y="67"/>
                      <a:pt x="80" y="62"/>
                      <a:pt x="84" y="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2" name="Freeform 95"/>
              <p:cNvSpPr>
                <a:spLocks/>
              </p:cNvSpPr>
              <p:nvPr/>
            </p:nvSpPr>
            <p:spPr bwMode="auto">
              <a:xfrm>
                <a:off x="3144534" y="-1576278"/>
                <a:ext cx="166688" cy="228600"/>
              </a:xfrm>
              <a:custGeom>
                <a:avLst/>
                <a:gdLst>
                  <a:gd name="T0" fmla="*/ 0 w 61"/>
                  <a:gd name="T1" fmla="*/ 24 h 84"/>
                  <a:gd name="T2" fmla="*/ 0 w 61"/>
                  <a:gd name="T3" fmla="*/ 55 h 84"/>
                  <a:gd name="T4" fmla="*/ 7 w 61"/>
                  <a:gd name="T5" fmla="*/ 68 h 84"/>
                  <a:gd name="T6" fmla="*/ 7 w 61"/>
                  <a:gd name="T7" fmla="*/ 69 h 84"/>
                  <a:gd name="T8" fmla="*/ 34 w 61"/>
                  <a:gd name="T9" fmla="*/ 84 h 84"/>
                  <a:gd name="T10" fmla="*/ 42 w 61"/>
                  <a:gd name="T11" fmla="*/ 82 h 84"/>
                  <a:gd name="T12" fmla="*/ 49 w 61"/>
                  <a:gd name="T13" fmla="*/ 84 h 84"/>
                  <a:gd name="T14" fmla="*/ 61 w 61"/>
                  <a:gd name="T15" fmla="*/ 77 h 84"/>
                  <a:gd name="T16" fmla="*/ 26 w 61"/>
                  <a:gd name="T17" fmla="*/ 0 h 84"/>
                  <a:gd name="T18" fmla="*/ 7 w 61"/>
                  <a:gd name="T19" fmla="*/ 11 h 84"/>
                  <a:gd name="T20" fmla="*/ 7 w 61"/>
                  <a:gd name="T21" fmla="*/ 11 h 84"/>
                  <a:gd name="T22" fmla="*/ 0 w 61"/>
                  <a:gd name="T23" fmla="*/ 2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84">
                    <a:moveTo>
                      <a:pt x="0" y="24"/>
                    </a:moveTo>
                    <a:cubicBezTo>
                      <a:pt x="0" y="55"/>
                      <a:pt x="0" y="55"/>
                      <a:pt x="0" y="55"/>
                    </a:cubicBezTo>
                    <a:cubicBezTo>
                      <a:pt x="4" y="58"/>
                      <a:pt x="7" y="63"/>
                      <a:pt x="7" y="68"/>
                    </a:cubicBezTo>
                    <a:cubicBezTo>
                      <a:pt x="7" y="68"/>
                      <a:pt x="7" y="68"/>
                      <a:pt x="7" y="69"/>
                    </a:cubicBezTo>
                    <a:cubicBezTo>
                      <a:pt x="34" y="84"/>
                      <a:pt x="34" y="84"/>
                      <a:pt x="34" y="84"/>
                    </a:cubicBezTo>
                    <a:cubicBezTo>
                      <a:pt x="36" y="83"/>
                      <a:pt x="39" y="82"/>
                      <a:pt x="42" y="82"/>
                    </a:cubicBezTo>
                    <a:cubicBezTo>
                      <a:pt x="45" y="82"/>
                      <a:pt x="47" y="83"/>
                      <a:pt x="49" y="84"/>
                    </a:cubicBezTo>
                    <a:cubicBezTo>
                      <a:pt x="61" y="77"/>
                      <a:pt x="61" y="77"/>
                      <a:pt x="61" y="77"/>
                    </a:cubicBezTo>
                    <a:cubicBezTo>
                      <a:pt x="48" y="48"/>
                      <a:pt x="36" y="21"/>
                      <a:pt x="26" y="0"/>
                    </a:cubicBezTo>
                    <a:cubicBezTo>
                      <a:pt x="7" y="11"/>
                      <a:pt x="7" y="11"/>
                      <a:pt x="7" y="11"/>
                    </a:cubicBezTo>
                    <a:cubicBezTo>
                      <a:pt x="7" y="11"/>
                      <a:pt x="7" y="11"/>
                      <a:pt x="7" y="11"/>
                    </a:cubicBezTo>
                    <a:cubicBezTo>
                      <a:pt x="7" y="17"/>
                      <a:pt x="4" y="22"/>
                      <a:pt x="0"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3" name="Freeform 96"/>
              <p:cNvSpPr>
                <a:spLocks/>
              </p:cNvSpPr>
              <p:nvPr/>
            </p:nvSpPr>
            <p:spPr bwMode="auto">
              <a:xfrm>
                <a:off x="3250897" y="-1587391"/>
                <a:ext cx="122238" cy="182562"/>
              </a:xfrm>
              <a:custGeom>
                <a:avLst/>
                <a:gdLst>
                  <a:gd name="T0" fmla="*/ 45 w 45"/>
                  <a:gd name="T1" fmla="*/ 59 h 67"/>
                  <a:gd name="T2" fmla="*/ 45 w 45"/>
                  <a:gd name="T3" fmla="*/ 28 h 67"/>
                  <a:gd name="T4" fmla="*/ 37 w 45"/>
                  <a:gd name="T5" fmla="*/ 15 h 67"/>
                  <a:gd name="T6" fmla="*/ 37 w 45"/>
                  <a:gd name="T7" fmla="*/ 15 h 67"/>
                  <a:gd name="T8" fmla="*/ 10 w 45"/>
                  <a:gd name="T9" fmla="*/ 0 h 67"/>
                  <a:gd name="T10" fmla="*/ 3 w 45"/>
                  <a:gd name="T11" fmla="*/ 2 h 67"/>
                  <a:gd name="T12" fmla="*/ 0 w 45"/>
                  <a:gd name="T13" fmla="*/ 1 h 67"/>
                  <a:gd name="T14" fmla="*/ 38 w 45"/>
                  <a:gd name="T15" fmla="*/ 67 h 67"/>
                  <a:gd name="T16" fmla="*/ 45 w 45"/>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7">
                    <a:moveTo>
                      <a:pt x="45" y="59"/>
                    </a:moveTo>
                    <a:cubicBezTo>
                      <a:pt x="45" y="28"/>
                      <a:pt x="45" y="28"/>
                      <a:pt x="45" y="28"/>
                    </a:cubicBezTo>
                    <a:cubicBezTo>
                      <a:pt x="40" y="26"/>
                      <a:pt x="37" y="21"/>
                      <a:pt x="37" y="15"/>
                    </a:cubicBezTo>
                    <a:cubicBezTo>
                      <a:pt x="37" y="15"/>
                      <a:pt x="37" y="15"/>
                      <a:pt x="37" y="15"/>
                    </a:cubicBezTo>
                    <a:cubicBezTo>
                      <a:pt x="10" y="0"/>
                      <a:pt x="10" y="0"/>
                      <a:pt x="10" y="0"/>
                    </a:cubicBezTo>
                    <a:cubicBezTo>
                      <a:pt x="8" y="1"/>
                      <a:pt x="6" y="2"/>
                      <a:pt x="3" y="2"/>
                    </a:cubicBezTo>
                    <a:cubicBezTo>
                      <a:pt x="2" y="2"/>
                      <a:pt x="1" y="2"/>
                      <a:pt x="0" y="1"/>
                    </a:cubicBezTo>
                    <a:cubicBezTo>
                      <a:pt x="11" y="18"/>
                      <a:pt x="25" y="41"/>
                      <a:pt x="38" y="67"/>
                    </a:cubicBezTo>
                    <a:cubicBezTo>
                      <a:pt x="39" y="64"/>
                      <a:pt x="42" y="61"/>
                      <a:pt x="45" y="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4" name="Freeform 97"/>
              <p:cNvSpPr>
                <a:spLocks/>
              </p:cNvSpPr>
              <p:nvPr/>
            </p:nvSpPr>
            <p:spPr bwMode="auto">
              <a:xfrm>
                <a:off x="3381072" y="-1355616"/>
                <a:ext cx="139700" cy="169862"/>
              </a:xfrm>
              <a:custGeom>
                <a:avLst/>
                <a:gdLst>
                  <a:gd name="T0" fmla="*/ 50 w 51"/>
                  <a:gd name="T1" fmla="*/ 22 h 62"/>
                  <a:gd name="T2" fmla="*/ 12 w 51"/>
                  <a:gd name="T3" fmla="*/ 0 h 62"/>
                  <a:gd name="T4" fmla="*/ 4 w 51"/>
                  <a:gd name="T5" fmla="*/ 3 h 62"/>
                  <a:gd name="T6" fmla="*/ 0 w 51"/>
                  <a:gd name="T7" fmla="*/ 2 h 62"/>
                  <a:gd name="T8" fmla="*/ 29 w 51"/>
                  <a:gd name="T9" fmla="*/ 62 h 62"/>
                  <a:gd name="T10" fmla="*/ 50 w 51"/>
                  <a:gd name="T11" fmla="*/ 22 h 62"/>
                </a:gdLst>
                <a:ahLst/>
                <a:cxnLst>
                  <a:cxn ang="0">
                    <a:pos x="T0" y="T1"/>
                  </a:cxn>
                  <a:cxn ang="0">
                    <a:pos x="T2" y="T3"/>
                  </a:cxn>
                  <a:cxn ang="0">
                    <a:pos x="T4" y="T5"/>
                  </a:cxn>
                  <a:cxn ang="0">
                    <a:pos x="T6" y="T7"/>
                  </a:cxn>
                  <a:cxn ang="0">
                    <a:pos x="T8" y="T9"/>
                  </a:cxn>
                  <a:cxn ang="0">
                    <a:pos x="T10" y="T11"/>
                  </a:cxn>
                </a:cxnLst>
                <a:rect l="0" t="0" r="r" b="b"/>
                <a:pathLst>
                  <a:path w="51" h="62">
                    <a:moveTo>
                      <a:pt x="50" y="22"/>
                    </a:moveTo>
                    <a:cubicBezTo>
                      <a:pt x="12" y="0"/>
                      <a:pt x="12" y="0"/>
                      <a:pt x="12" y="0"/>
                    </a:cubicBezTo>
                    <a:cubicBezTo>
                      <a:pt x="10" y="2"/>
                      <a:pt x="7" y="3"/>
                      <a:pt x="4" y="3"/>
                    </a:cubicBezTo>
                    <a:cubicBezTo>
                      <a:pt x="3" y="3"/>
                      <a:pt x="1" y="2"/>
                      <a:pt x="0" y="2"/>
                    </a:cubicBezTo>
                    <a:cubicBezTo>
                      <a:pt x="10" y="22"/>
                      <a:pt x="20" y="43"/>
                      <a:pt x="29" y="62"/>
                    </a:cubicBezTo>
                    <a:cubicBezTo>
                      <a:pt x="39" y="49"/>
                      <a:pt x="51" y="23"/>
                      <a:pt x="50" y="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5" name="Freeform 98"/>
              <p:cNvSpPr>
                <a:spLocks/>
              </p:cNvSpPr>
              <p:nvPr/>
            </p:nvSpPr>
            <p:spPr bwMode="auto">
              <a:xfrm>
                <a:off x="2898472" y="-2036653"/>
                <a:ext cx="204788" cy="220662"/>
              </a:xfrm>
              <a:custGeom>
                <a:avLst/>
                <a:gdLst>
                  <a:gd name="T0" fmla="*/ 25 w 75"/>
                  <a:gd name="T1" fmla="*/ 81 h 81"/>
                  <a:gd name="T2" fmla="*/ 33 w 75"/>
                  <a:gd name="T3" fmla="*/ 79 h 81"/>
                  <a:gd name="T4" fmla="*/ 40 w 75"/>
                  <a:gd name="T5" fmla="*/ 81 h 81"/>
                  <a:gd name="T6" fmla="*/ 67 w 75"/>
                  <a:gd name="T7" fmla="*/ 66 h 81"/>
                  <a:gd name="T8" fmla="*/ 67 w 75"/>
                  <a:gd name="T9" fmla="*/ 66 h 81"/>
                  <a:gd name="T10" fmla="*/ 75 w 75"/>
                  <a:gd name="T11" fmla="*/ 52 h 81"/>
                  <a:gd name="T12" fmla="*/ 75 w 75"/>
                  <a:gd name="T13" fmla="*/ 22 h 81"/>
                  <a:gd name="T14" fmla="*/ 19 w 75"/>
                  <a:gd name="T15" fmla="*/ 1 h 81"/>
                  <a:gd name="T16" fmla="*/ 15 w 75"/>
                  <a:gd name="T17" fmla="*/ 1 h 81"/>
                  <a:gd name="T18" fmla="*/ 13 w 75"/>
                  <a:gd name="T19" fmla="*/ 4 h 81"/>
                  <a:gd name="T20" fmla="*/ 0 w 75"/>
                  <a:gd name="T21" fmla="*/ 67 h 81"/>
                  <a:gd name="T22" fmla="*/ 25 w 7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81">
                    <a:moveTo>
                      <a:pt x="25" y="81"/>
                    </a:moveTo>
                    <a:cubicBezTo>
                      <a:pt x="27" y="80"/>
                      <a:pt x="30" y="79"/>
                      <a:pt x="33" y="79"/>
                    </a:cubicBezTo>
                    <a:cubicBezTo>
                      <a:pt x="36" y="79"/>
                      <a:pt x="38" y="80"/>
                      <a:pt x="40" y="81"/>
                    </a:cubicBezTo>
                    <a:cubicBezTo>
                      <a:pt x="67" y="66"/>
                      <a:pt x="67" y="66"/>
                      <a:pt x="67" y="66"/>
                    </a:cubicBezTo>
                    <a:cubicBezTo>
                      <a:pt x="67" y="66"/>
                      <a:pt x="67" y="66"/>
                      <a:pt x="67" y="66"/>
                    </a:cubicBezTo>
                    <a:cubicBezTo>
                      <a:pt x="67" y="60"/>
                      <a:pt x="70" y="55"/>
                      <a:pt x="75" y="52"/>
                    </a:cubicBezTo>
                    <a:cubicBezTo>
                      <a:pt x="75" y="22"/>
                      <a:pt x="75" y="22"/>
                      <a:pt x="75" y="22"/>
                    </a:cubicBezTo>
                    <a:cubicBezTo>
                      <a:pt x="44" y="9"/>
                      <a:pt x="21" y="1"/>
                      <a:pt x="19" y="1"/>
                    </a:cubicBezTo>
                    <a:cubicBezTo>
                      <a:pt x="18" y="0"/>
                      <a:pt x="16" y="0"/>
                      <a:pt x="15" y="1"/>
                    </a:cubicBezTo>
                    <a:cubicBezTo>
                      <a:pt x="14" y="2"/>
                      <a:pt x="13" y="3"/>
                      <a:pt x="13" y="4"/>
                    </a:cubicBezTo>
                    <a:cubicBezTo>
                      <a:pt x="13" y="4"/>
                      <a:pt x="6" y="31"/>
                      <a:pt x="0" y="67"/>
                    </a:cubicBezTo>
                    <a:lnTo>
                      <a:pt x="25"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6" name="Freeform 99"/>
              <p:cNvSpPr>
                <a:spLocks/>
              </p:cNvSpPr>
              <p:nvPr/>
            </p:nvSpPr>
            <p:spPr bwMode="auto">
              <a:xfrm>
                <a:off x="3144534" y="-1957278"/>
                <a:ext cx="193675" cy="141287"/>
              </a:xfrm>
              <a:custGeom>
                <a:avLst/>
                <a:gdLst>
                  <a:gd name="T0" fmla="*/ 0 w 71"/>
                  <a:gd name="T1" fmla="*/ 23 h 52"/>
                  <a:gd name="T2" fmla="*/ 7 w 71"/>
                  <a:gd name="T3" fmla="*/ 37 h 52"/>
                  <a:gd name="T4" fmla="*/ 7 w 71"/>
                  <a:gd name="T5" fmla="*/ 37 h 52"/>
                  <a:gd name="T6" fmla="*/ 34 w 71"/>
                  <a:gd name="T7" fmla="*/ 52 h 52"/>
                  <a:gd name="T8" fmla="*/ 42 w 71"/>
                  <a:gd name="T9" fmla="*/ 50 h 52"/>
                  <a:gd name="T10" fmla="*/ 49 w 71"/>
                  <a:gd name="T11" fmla="*/ 52 h 52"/>
                  <a:gd name="T12" fmla="*/ 71 w 71"/>
                  <a:gd name="T13" fmla="*/ 40 h 52"/>
                  <a:gd name="T14" fmla="*/ 0 w 71"/>
                  <a:gd name="T15" fmla="*/ 0 h 52"/>
                  <a:gd name="T16" fmla="*/ 0 w 71"/>
                  <a:gd name="T17"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2">
                    <a:moveTo>
                      <a:pt x="0" y="23"/>
                    </a:moveTo>
                    <a:cubicBezTo>
                      <a:pt x="4" y="26"/>
                      <a:pt x="7" y="31"/>
                      <a:pt x="7" y="37"/>
                    </a:cubicBezTo>
                    <a:cubicBezTo>
                      <a:pt x="7" y="37"/>
                      <a:pt x="7" y="37"/>
                      <a:pt x="7" y="37"/>
                    </a:cubicBezTo>
                    <a:cubicBezTo>
                      <a:pt x="34" y="52"/>
                      <a:pt x="34" y="52"/>
                      <a:pt x="34" y="52"/>
                    </a:cubicBezTo>
                    <a:cubicBezTo>
                      <a:pt x="36" y="51"/>
                      <a:pt x="39" y="50"/>
                      <a:pt x="42" y="50"/>
                    </a:cubicBezTo>
                    <a:cubicBezTo>
                      <a:pt x="45" y="50"/>
                      <a:pt x="47" y="51"/>
                      <a:pt x="49" y="52"/>
                    </a:cubicBezTo>
                    <a:cubicBezTo>
                      <a:pt x="71" y="40"/>
                      <a:pt x="71" y="40"/>
                      <a:pt x="71" y="40"/>
                    </a:cubicBezTo>
                    <a:cubicBezTo>
                      <a:pt x="47" y="24"/>
                      <a:pt x="22" y="11"/>
                      <a:pt x="0" y="0"/>
                    </a:cubicBezTo>
                    <a:lnTo>
                      <a:pt x="0"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7" name="Freeform 100"/>
              <p:cNvSpPr>
                <a:spLocks/>
              </p:cNvSpPr>
              <p:nvPr/>
            </p:nvSpPr>
            <p:spPr bwMode="auto">
              <a:xfrm>
                <a:off x="2874659" y="-1811228"/>
                <a:ext cx="523875" cy="660400"/>
              </a:xfrm>
              <a:custGeom>
                <a:avLst/>
                <a:gdLst>
                  <a:gd name="T0" fmla="*/ 166 w 192"/>
                  <a:gd name="T1" fmla="*/ 177 h 242"/>
                  <a:gd name="T2" fmla="*/ 156 w 192"/>
                  <a:gd name="T3" fmla="*/ 183 h 242"/>
                  <a:gd name="T4" fmla="*/ 156 w 192"/>
                  <a:gd name="T5" fmla="*/ 183 h 242"/>
                  <a:gd name="T6" fmla="*/ 141 w 192"/>
                  <a:gd name="T7" fmla="*/ 198 h 242"/>
                  <a:gd name="T8" fmla="*/ 126 w 192"/>
                  <a:gd name="T9" fmla="*/ 183 h 242"/>
                  <a:gd name="T10" fmla="*/ 126 w 192"/>
                  <a:gd name="T11" fmla="*/ 183 h 242"/>
                  <a:gd name="T12" fmla="*/ 99 w 192"/>
                  <a:gd name="T13" fmla="*/ 167 h 242"/>
                  <a:gd name="T14" fmla="*/ 91 w 192"/>
                  <a:gd name="T15" fmla="*/ 170 h 242"/>
                  <a:gd name="T16" fmla="*/ 76 w 192"/>
                  <a:gd name="T17" fmla="*/ 154 h 242"/>
                  <a:gd name="T18" fmla="*/ 84 w 192"/>
                  <a:gd name="T19" fmla="*/ 141 h 242"/>
                  <a:gd name="T20" fmla="*/ 84 w 192"/>
                  <a:gd name="T21" fmla="*/ 110 h 242"/>
                  <a:gd name="T22" fmla="*/ 76 w 192"/>
                  <a:gd name="T23" fmla="*/ 97 h 242"/>
                  <a:gd name="T24" fmla="*/ 76 w 192"/>
                  <a:gd name="T25" fmla="*/ 97 h 242"/>
                  <a:gd name="T26" fmla="*/ 49 w 192"/>
                  <a:gd name="T27" fmla="*/ 81 h 242"/>
                  <a:gd name="T28" fmla="*/ 42 w 192"/>
                  <a:gd name="T29" fmla="*/ 84 h 242"/>
                  <a:gd name="T30" fmla="*/ 27 w 192"/>
                  <a:gd name="T31" fmla="*/ 69 h 242"/>
                  <a:gd name="T32" fmla="*/ 34 w 192"/>
                  <a:gd name="T33" fmla="*/ 55 h 242"/>
                  <a:gd name="T34" fmla="*/ 34 w 192"/>
                  <a:gd name="T35" fmla="*/ 24 h 242"/>
                  <a:gd name="T36" fmla="*/ 27 w 192"/>
                  <a:gd name="T37" fmla="*/ 11 h 242"/>
                  <a:gd name="T38" fmla="*/ 27 w 192"/>
                  <a:gd name="T39" fmla="*/ 11 h 242"/>
                  <a:gd name="T40" fmla="*/ 7 w 192"/>
                  <a:gd name="T41" fmla="*/ 0 h 242"/>
                  <a:gd name="T42" fmla="*/ 7 w 192"/>
                  <a:gd name="T43" fmla="*/ 4 h 242"/>
                  <a:gd name="T44" fmla="*/ 20 w 192"/>
                  <a:gd name="T45" fmla="*/ 153 h 242"/>
                  <a:gd name="T46" fmla="*/ 158 w 192"/>
                  <a:gd name="T47" fmla="*/ 242 h 242"/>
                  <a:gd name="T48" fmla="*/ 158 w 192"/>
                  <a:gd name="T49" fmla="*/ 242 h 242"/>
                  <a:gd name="T50" fmla="*/ 192 w 192"/>
                  <a:gd name="T51" fmla="*/ 239 h 242"/>
                  <a:gd name="T52" fmla="*/ 166 w 192"/>
                  <a:gd name="T53" fmla="*/ 17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242">
                    <a:moveTo>
                      <a:pt x="166" y="177"/>
                    </a:moveTo>
                    <a:cubicBezTo>
                      <a:pt x="156" y="183"/>
                      <a:pt x="156" y="183"/>
                      <a:pt x="156" y="183"/>
                    </a:cubicBezTo>
                    <a:cubicBezTo>
                      <a:pt x="156" y="183"/>
                      <a:pt x="156" y="183"/>
                      <a:pt x="156" y="183"/>
                    </a:cubicBezTo>
                    <a:cubicBezTo>
                      <a:pt x="156" y="191"/>
                      <a:pt x="149" y="198"/>
                      <a:pt x="141" y="198"/>
                    </a:cubicBezTo>
                    <a:cubicBezTo>
                      <a:pt x="132" y="198"/>
                      <a:pt x="126" y="191"/>
                      <a:pt x="126" y="183"/>
                    </a:cubicBezTo>
                    <a:cubicBezTo>
                      <a:pt x="126" y="183"/>
                      <a:pt x="126" y="183"/>
                      <a:pt x="126" y="183"/>
                    </a:cubicBezTo>
                    <a:cubicBezTo>
                      <a:pt x="99" y="167"/>
                      <a:pt x="99" y="167"/>
                      <a:pt x="99" y="167"/>
                    </a:cubicBezTo>
                    <a:cubicBezTo>
                      <a:pt x="97" y="169"/>
                      <a:pt x="94" y="170"/>
                      <a:pt x="91" y="170"/>
                    </a:cubicBezTo>
                    <a:cubicBezTo>
                      <a:pt x="83" y="170"/>
                      <a:pt x="76" y="163"/>
                      <a:pt x="76" y="154"/>
                    </a:cubicBezTo>
                    <a:cubicBezTo>
                      <a:pt x="76" y="149"/>
                      <a:pt x="79" y="144"/>
                      <a:pt x="84" y="141"/>
                    </a:cubicBezTo>
                    <a:cubicBezTo>
                      <a:pt x="84" y="110"/>
                      <a:pt x="84" y="110"/>
                      <a:pt x="84" y="110"/>
                    </a:cubicBezTo>
                    <a:cubicBezTo>
                      <a:pt x="79" y="108"/>
                      <a:pt x="76" y="103"/>
                      <a:pt x="76" y="97"/>
                    </a:cubicBezTo>
                    <a:cubicBezTo>
                      <a:pt x="76" y="97"/>
                      <a:pt x="76" y="97"/>
                      <a:pt x="76" y="97"/>
                    </a:cubicBezTo>
                    <a:cubicBezTo>
                      <a:pt x="49" y="81"/>
                      <a:pt x="49" y="81"/>
                      <a:pt x="49" y="81"/>
                    </a:cubicBezTo>
                    <a:cubicBezTo>
                      <a:pt x="47" y="83"/>
                      <a:pt x="45" y="84"/>
                      <a:pt x="42" y="84"/>
                    </a:cubicBezTo>
                    <a:cubicBezTo>
                      <a:pt x="33" y="84"/>
                      <a:pt x="27" y="77"/>
                      <a:pt x="27" y="69"/>
                    </a:cubicBezTo>
                    <a:cubicBezTo>
                      <a:pt x="27" y="63"/>
                      <a:pt x="30" y="58"/>
                      <a:pt x="34" y="55"/>
                    </a:cubicBezTo>
                    <a:cubicBezTo>
                      <a:pt x="34" y="24"/>
                      <a:pt x="34" y="24"/>
                      <a:pt x="34" y="24"/>
                    </a:cubicBezTo>
                    <a:cubicBezTo>
                      <a:pt x="30" y="22"/>
                      <a:pt x="27" y="17"/>
                      <a:pt x="27" y="11"/>
                    </a:cubicBezTo>
                    <a:cubicBezTo>
                      <a:pt x="27" y="11"/>
                      <a:pt x="27" y="11"/>
                      <a:pt x="27" y="11"/>
                    </a:cubicBezTo>
                    <a:cubicBezTo>
                      <a:pt x="7" y="0"/>
                      <a:pt x="7" y="0"/>
                      <a:pt x="7" y="0"/>
                    </a:cubicBezTo>
                    <a:cubicBezTo>
                      <a:pt x="7" y="1"/>
                      <a:pt x="7" y="2"/>
                      <a:pt x="7" y="4"/>
                    </a:cubicBezTo>
                    <a:cubicBezTo>
                      <a:pt x="0" y="66"/>
                      <a:pt x="4" y="116"/>
                      <a:pt x="20" y="153"/>
                    </a:cubicBezTo>
                    <a:cubicBezTo>
                      <a:pt x="51" y="227"/>
                      <a:pt x="112" y="242"/>
                      <a:pt x="158" y="242"/>
                    </a:cubicBezTo>
                    <a:cubicBezTo>
                      <a:pt x="158" y="242"/>
                      <a:pt x="158" y="242"/>
                      <a:pt x="158" y="242"/>
                    </a:cubicBezTo>
                    <a:cubicBezTo>
                      <a:pt x="169" y="242"/>
                      <a:pt x="180" y="241"/>
                      <a:pt x="192" y="239"/>
                    </a:cubicBezTo>
                    <a:cubicBezTo>
                      <a:pt x="184" y="220"/>
                      <a:pt x="175" y="198"/>
                      <a:pt x="166" y="17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sp>
            <p:nvSpPr>
              <p:cNvPr id="208" name="Freeform 101"/>
              <p:cNvSpPr>
                <a:spLocks/>
              </p:cNvSpPr>
              <p:nvPr/>
            </p:nvSpPr>
            <p:spPr bwMode="auto">
              <a:xfrm>
                <a:off x="3277884" y="-1820753"/>
                <a:ext cx="330200" cy="498475"/>
              </a:xfrm>
              <a:custGeom>
                <a:avLst/>
                <a:gdLst>
                  <a:gd name="T0" fmla="*/ 8 w 121"/>
                  <a:gd name="T1" fmla="*/ 15 h 183"/>
                  <a:gd name="T2" fmla="*/ 8 w 121"/>
                  <a:gd name="T3" fmla="*/ 15 h 183"/>
                  <a:gd name="T4" fmla="*/ 0 w 121"/>
                  <a:gd name="T5" fmla="*/ 28 h 183"/>
                  <a:gd name="T6" fmla="*/ 0 w 121"/>
                  <a:gd name="T7" fmla="*/ 59 h 183"/>
                  <a:gd name="T8" fmla="*/ 8 w 121"/>
                  <a:gd name="T9" fmla="*/ 73 h 183"/>
                  <a:gd name="T10" fmla="*/ 8 w 121"/>
                  <a:gd name="T11" fmla="*/ 73 h 183"/>
                  <a:gd name="T12" fmla="*/ 35 w 121"/>
                  <a:gd name="T13" fmla="*/ 88 h 183"/>
                  <a:gd name="T14" fmla="*/ 42 w 121"/>
                  <a:gd name="T15" fmla="*/ 86 h 183"/>
                  <a:gd name="T16" fmla="*/ 58 w 121"/>
                  <a:gd name="T17" fmla="*/ 101 h 183"/>
                  <a:gd name="T18" fmla="*/ 50 w 121"/>
                  <a:gd name="T19" fmla="*/ 114 h 183"/>
                  <a:gd name="T20" fmla="*/ 50 w 121"/>
                  <a:gd name="T21" fmla="*/ 145 h 183"/>
                  <a:gd name="T22" fmla="*/ 58 w 121"/>
                  <a:gd name="T23" fmla="*/ 158 h 183"/>
                  <a:gd name="T24" fmla="*/ 58 w 121"/>
                  <a:gd name="T25" fmla="*/ 159 h 183"/>
                  <a:gd name="T26" fmla="*/ 96 w 121"/>
                  <a:gd name="T27" fmla="*/ 181 h 183"/>
                  <a:gd name="T28" fmla="*/ 98 w 121"/>
                  <a:gd name="T29" fmla="*/ 183 h 183"/>
                  <a:gd name="T30" fmla="*/ 79 w 121"/>
                  <a:gd name="T31" fmla="*/ 41 h 183"/>
                  <a:gd name="T32" fmla="*/ 35 w 121"/>
                  <a:gd name="T33" fmla="*/ 0 h 183"/>
                  <a:gd name="T34" fmla="*/ 8 w 121"/>
                  <a:gd name="T35" fmla="*/ 1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83">
                    <a:moveTo>
                      <a:pt x="8" y="15"/>
                    </a:moveTo>
                    <a:cubicBezTo>
                      <a:pt x="8" y="15"/>
                      <a:pt x="8" y="15"/>
                      <a:pt x="8" y="15"/>
                    </a:cubicBezTo>
                    <a:cubicBezTo>
                      <a:pt x="8" y="21"/>
                      <a:pt x="5" y="26"/>
                      <a:pt x="0" y="28"/>
                    </a:cubicBezTo>
                    <a:cubicBezTo>
                      <a:pt x="0" y="59"/>
                      <a:pt x="0" y="59"/>
                      <a:pt x="0" y="59"/>
                    </a:cubicBezTo>
                    <a:cubicBezTo>
                      <a:pt x="5" y="62"/>
                      <a:pt x="8" y="67"/>
                      <a:pt x="8" y="73"/>
                    </a:cubicBezTo>
                    <a:cubicBezTo>
                      <a:pt x="8" y="73"/>
                      <a:pt x="8" y="73"/>
                      <a:pt x="8" y="73"/>
                    </a:cubicBezTo>
                    <a:cubicBezTo>
                      <a:pt x="35" y="88"/>
                      <a:pt x="35" y="88"/>
                      <a:pt x="35" y="88"/>
                    </a:cubicBezTo>
                    <a:cubicBezTo>
                      <a:pt x="37" y="87"/>
                      <a:pt x="40" y="86"/>
                      <a:pt x="42" y="86"/>
                    </a:cubicBezTo>
                    <a:cubicBezTo>
                      <a:pt x="51" y="86"/>
                      <a:pt x="58" y="93"/>
                      <a:pt x="58" y="101"/>
                    </a:cubicBezTo>
                    <a:cubicBezTo>
                      <a:pt x="58" y="107"/>
                      <a:pt x="54" y="112"/>
                      <a:pt x="50" y="114"/>
                    </a:cubicBezTo>
                    <a:cubicBezTo>
                      <a:pt x="50" y="145"/>
                      <a:pt x="50" y="145"/>
                      <a:pt x="50" y="145"/>
                    </a:cubicBezTo>
                    <a:cubicBezTo>
                      <a:pt x="54" y="148"/>
                      <a:pt x="58" y="153"/>
                      <a:pt x="58" y="158"/>
                    </a:cubicBezTo>
                    <a:cubicBezTo>
                      <a:pt x="58" y="158"/>
                      <a:pt x="58" y="158"/>
                      <a:pt x="58" y="159"/>
                    </a:cubicBezTo>
                    <a:cubicBezTo>
                      <a:pt x="96" y="181"/>
                      <a:pt x="96" y="181"/>
                      <a:pt x="96" y="181"/>
                    </a:cubicBezTo>
                    <a:cubicBezTo>
                      <a:pt x="97" y="181"/>
                      <a:pt x="98" y="182"/>
                      <a:pt x="98" y="183"/>
                    </a:cubicBezTo>
                    <a:cubicBezTo>
                      <a:pt x="121" y="134"/>
                      <a:pt x="115" y="86"/>
                      <a:pt x="79" y="41"/>
                    </a:cubicBezTo>
                    <a:cubicBezTo>
                      <a:pt x="67" y="26"/>
                      <a:pt x="51" y="12"/>
                      <a:pt x="35" y="0"/>
                    </a:cubicBezTo>
                    <a:lnTo>
                      <a:pt x="8"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75A39"/>
                  </a:solidFill>
                </a:endParaRPr>
              </a:p>
            </p:txBody>
          </p:sp>
        </p:grpSp>
      </p:grpSp>
      <p:sp>
        <p:nvSpPr>
          <p:cNvPr id="75" name="Rectangle 74"/>
          <p:cNvSpPr/>
          <p:nvPr/>
        </p:nvSpPr>
        <p:spPr>
          <a:xfrm>
            <a:off x="319963" y="246864"/>
            <a:ext cx="8465574" cy="885114"/>
          </a:xfrm>
          <a:prstGeom prst="rect">
            <a:avLst/>
          </a:prstGeom>
        </p:spPr>
        <p:txBody>
          <a:bodyPr wrap="square">
            <a:spAutoFit/>
          </a:bodyPr>
          <a:lstStyle/>
          <a:p>
            <a:pPr algn="ctr" fontAlgn="base">
              <a:lnSpc>
                <a:spcPct val="92000"/>
              </a:lnSpc>
              <a:spcBef>
                <a:spcPts val="0"/>
              </a:spcBef>
              <a:spcAft>
                <a:spcPts val="1200"/>
              </a:spcAft>
            </a:pPr>
            <a:r>
              <a:rPr lang="en-US" sz="2800" b="1" dirty="0">
                <a:solidFill>
                  <a:schemeClr val="bg1"/>
                </a:solidFill>
              </a:rPr>
              <a:t>We can meet with needs of the future, using these innovations</a:t>
            </a:r>
            <a:endParaRPr lang="en-US" sz="2000" dirty="0">
              <a:solidFill>
                <a:schemeClr val="bg1"/>
              </a:solidFill>
            </a:endParaRPr>
          </a:p>
        </p:txBody>
      </p:sp>
      <p:sp>
        <p:nvSpPr>
          <p:cNvPr id="78" name="Slide Number Placeholder 77"/>
          <p:cNvSpPr>
            <a:spLocks noGrp="1"/>
          </p:cNvSpPr>
          <p:nvPr>
            <p:ph type="sldNum" sz="quarter" idx="4294967295"/>
          </p:nvPr>
        </p:nvSpPr>
        <p:spPr>
          <a:xfrm>
            <a:off x="7010400" y="6391276"/>
            <a:ext cx="2133600" cy="466725"/>
          </a:xfrm>
          <a:prstGeom prst="rect">
            <a:avLst/>
          </a:prstGeom>
        </p:spPr>
        <p:txBody>
          <a:bodyPr anchor="ctr"/>
          <a:lstStyle/>
          <a:p>
            <a:fld id="{F84EAD10-2DEC-401A-B3D3-1C18B5B81114}" type="slidenum">
              <a:rPr lang="en-US" sz="800" smtClean="0">
                <a:solidFill>
                  <a:prstClr val="white">
                    <a:lumMod val="50000"/>
                  </a:prstClr>
                </a:solidFill>
              </a:rPr>
              <a:pPr/>
              <a:t>25</a:t>
            </a:fld>
            <a:endParaRPr lang="en-US" sz="800" dirty="0">
              <a:solidFill>
                <a:prstClr val="white">
                  <a:lumMod val="50000"/>
                </a:prstClr>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2" y="1565564"/>
            <a:ext cx="9006232" cy="5181599"/>
          </a:xfrm>
          <a:prstGeom prst="rect">
            <a:avLst/>
          </a:prstGeom>
        </p:spPr>
      </p:pic>
      <p:sp>
        <p:nvSpPr>
          <p:cNvPr id="17" name="TextBox 16"/>
          <p:cNvSpPr txBox="1"/>
          <p:nvPr/>
        </p:nvSpPr>
        <p:spPr>
          <a:xfrm>
            <a:off x="7301345" y="6444113"/>
            <a:ext cx="346364" cy="303050"/>
          </a:xfrm>
          <a:prstGeom prst="rect">
            <a:avLst/>
          </a:prstGeom>
          <a:solidFill>
            <a:schemeClr val="bg1"/>
          </a:solidFill>
        </p:spPr>
        <p:txBody>
          <a:bodyPr wrap="square" rtlCol="0">
            <a:noAutofit/>
          </a:bodyPr>
          <a:lstStyle/>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268065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82600"/>
            <a:ext cx="8210550" cy="832394"/>
          </a:xfrm>
        </p:spPr>
        <p:txBody>
          <a:bodyPr>
            <a:normAutofit fontScale="90000"/>
          </a:bodyPr>
          <a:lstStyle/>
          <a:p>
            <a:r>
              <a:rPr lang="en-US" dirty="0"/>
              <a:t>Consumer Benefits- Increased </a:t>
            </a:r>
            <a:r>
              <a:rPr lang="en-US" i="0" spc="-50" dirty="0">
                <a:ea typeface="+mn-ea"/>
              </a:rPr>
              <a:t>Crop Production</a:t>
            </a:r>
          </a:p>
        </p:txBody>
      </p:sp>
      <p:sp>
        <p:nvSpPr>
          <p:cNvPr id="9" name="Content Placeholder 13"/>
          <p:cNvSpPr>
            <a:spLocks noGrp="1"/>
          </p:cNvSpPr>
          <p:nvPr>
            <p:ph idx="4294967295"/>
          </p:nvPr>
        </p:nvSpPr>
        <p:spPr>
          <a:xfrm>
            <a:off x="476249" y="1309184"/>
            <a:ext cx="7169477" cy="859246"/>
          </a:xfrm>
          <a:prstGeom prst="rect">
            <a:avLst/>
          </a:prstGeom>
        </p:spPr>
        <p:txBody>
          <a:bodyPr>
            <a:noAutofit/>
          </a:bodyPr>
          <a:lstStyle/>
          <a:p>
            <a:pPr marL="0" indent="0">
              <a:spcBef>
                <a:spcPts val="0"/>
              </a:spcBef>
              <a:buNone/>
            </a:pPr>
            <a:r>
              <a:rPr lang="en-US" sz="2400" spc="-50" dirty="0"/>
              <a:t>Between 1996 and 2015, Crop Biotechnology was responsible for an additional:</a:t>
            </a:r>
          </a:p>
        </p:txBody>
      </p:sp>
      <p:sp>
        <p:nvSpPr>
          <p:cNvPr id="4" name="Slide Number Placeholder 3"/>
          <p:cNvSpPr>
            <a:spLocks noGrp="1"/>
          </p:cNvSpPr>
          <p:nvPr>
            <p:ph type="sldNum" sz="quarter" idx="10"/>
          </p:nvPr>
        </p:nvSpPr>
        <p:spPr/>
        <p:txBody>
          <a:bodyPr/>
          <a:lstStyle/>
          <a:p>
            <a:fld id="{F84EAD10-2DEC-401A-B3D3-1C18B5B81114}" type="slidenum">
              <a:rPr lang="en-US" smtClean="0"/>
              <a:pPr/>
              <a:t>26</a:t>
            </a:fld>
            <a:endParaRPr lang="en-US" dirty="0"/>
          </a:p>
        </p:txBody>
      </p:sp>
      <p:grpSp>
        <p:nvGrpSpPr>
          <p:cNvPr id="3" name="Group 16"/>
          <p:cNvGrpSpPr/>
          <p:nvPr/>
        </p:nvGrpSpPr>
        <p:grpSpPr>
          <a:xfrm>
            <a:off x="476250" y="2844806"/>
            <a:ext cx="2441122" cy="3189761"/>
            <a:chOff x="476250" y="2844806"/>
            <a:chExt cx="2441122" cy="3189761"/>
          </a:xfrm>
        </p:grpSpPr>
        <p:sp>
          <p:nvSpPr>
            <p:cNvPr id="46" name="Rectangle 45"/>
            <p:cNvSpPr/>
            <p:nvPr/>
          </p:nvSpPr>
          <p:spPr bwMode="auto">
            <a:xfrm>
              <a:off x="479238" y="4529262"/>
              <a:ext cx="2438134" cy="82650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cxnSp>
          <p:nvCxnSpPr>
            <p:cNvPr id="47" name="Straight Connector 46"/>
            <p:cNvCxnSpPr/>
            <p:nvPr/>
          </p:nvCxnSpPr>
          <p:spPr bwMode="auto">
            <a:xfrm>
              <a:off x="476250" y="2844806"/>
              <a:ext cx="0" cy="3164108"/>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sp>
          <p:nvSpPr>
            <p:cNvPr id="48" name="TextBox 47"/>
            <p:cNvSpPr txBox="1"/>
            <p:nvPr/>
          </p:nvSpPr>
          <p:spPr>
            <a:xfrm>
              <a:off x="548571" y="4351029"/>
              <a:ext cx="2194629" cy="1683538"/>
            </a:xfrm>
            <a:prstGeom prst="rect">
              <a:avLst/>
            </a:prstGeom>
            <a:noFill/>
          </p:spPr>
          <p:txBody>
            <a:bodyPr wrap="square" rtlCol="0">
              <a:spAutoFit/>
            </a:bodyPr>
            <a:lstStyle/>
            <a:p>
              <a:pPr>
                <a:lnSpc>
                  <a:spcPct val="150000"/>
                </a:lnSpc>
                <a:spcAft>
                  <a:spcPts val="600"/>
                </a:spcAft>
              </a:pPr>
              <a:r>
                <a:rPr lang="en-US" sz="4400" b="1" dirty="0">
                  <a:solidFill>
                    <a:schemeClr val="bg1"/>
                  </a:solidFill>
                  <a:latin typeface="Verdana" panose="020B0604030504040204" pitchFamily="34" charset="0"/>
                  <a:cs typeface="Verdana" panose="020B0604030504040204" pitchFamily="34" charset="0"/>
                </a:rPr>
                <a:t>25.2</a:t>
              </a:r>
              <a:r>
                <a:rPr lang="en-US" sz="2800" b="1" dirty="0">
                  <a:solidFill>
                    <a:schemeClr val="bg1"/>
                  </a:solidFill>
                  <a:latin typeface="Verdana" panose="020B0604030504040204" pitchFamily="34" charset="0"/>
                  <a:cs typeface="Verdana" panose="020B0604030504040204" pitchFamily="34" charset="0"/>
                </a:rPr>
                <a:t>M</a:t>
              </a:r>
              <a:endParaRPr lang="en-US" sz="4400" b="1" dirty="0">
                <a:solidFill>
                  <a:schemeClr val="bg1"/>
                </a:solidFill>
                <a:latin typeface="Verdana" panose="020B0604030504040204" pitchFamily="34" charset="0"/>
                <a:cs typeface="Verdana" panose="020B0604030504040204" pitchFamily="34" charset="0"/>
              </a:endParaRPr>
            </a:p>
            <a:p>
              <a:pPr>
                <a:lnSpc>
                  <a:spcPct val="90000"/>
                </a:lnSpc>
              </a:pPr>
              <a:r>
                <a:rPr lang="en-US" b="1" spc="-50" dirty="0">
                  <a:solidFill>
                    <a:schemeClr val="tx2"/>
                  </a:solidFill>
                  <a:latin typeface="Verdana" panose="020B0604030504040204" pitchFamily="34" charset="0"/>
                  <a:cs typeface="Verdana" panose="020B0604030504040204" pitchFamily="34" charset="0"/>
                </a:rPr>
                <a:t>Metric Tons </a:t>
              </a:r>
              <a:br>
                <a:rPr lang="en-US" b="1" spc="-50" dirty="0">
                  <a:solidFill>
                    <a:schemeClr val="tx2"/>
                  </a:solidFill>
                  <a:latin typeface="Verdana" panose="020B0604030504040204" pitchFamily="34" charset="0"/>
                  <a:cs typeface="Verdana" panose="020B0604030504040204" pitchFamily="34" charset="0"/>
                </a:rPr>
              </a:br>
              <a:r>
                <a:rPr lang="en-US" b="1" spc="-50" dirty="0">
                  <a:solidFill>
                    <a:schemeClr val="tx2"/>
                  </a:solidFill>
                  <a:latin typeface="Verdana" panose="020B0604030504040204" pitchFamily="34" charset="0"/>
                  <a:cs typeface="Verdana" panose="020B0604030504040204" pitchFamily="34" charset="0"/>
                </a:rPr>
                <a:t>of Cotton Lint</a:t>
              </a:r>
              <a:endParaRPr lang="en-US" sz="2400" b="1" spc="-50" dirty="0">
                <a:solidFill>
                  <a:schemeClr val="tx2"/>
                </a:solidFill>
                <a:latin typeface="Verdana" panose="020B0604030504040204" pitchFamily="34" charset="0"/>
                <a:cs typeface="Verdana" panose="020B0604030504040204"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983" y="2844806"/>
              <a:ext cx="2343389" cy="1600200"/>
            </a:xfrm>
            <a:prstGeom prst="rect">
              <a:avLst/>
            </a:prstGeom>
          </p:spPr>
        </p:pic>
      </p:grpSp>
      <p:grpSp>
        <p:nvGrpSpPr>
          <p:cNvPr id="5" name="Group 15"/>
          <p:cNvGrpSpPr/>
          <p:nvPr/>
        </p:nvGrpSpPr>
        <p:grpSpPr>
          <a:xfrm>
            <a:off x="6238418" y="2833688"/>
            <a:ext cx="2684690" cy="3200879"/>
            <a:chOff x="6238418" y="2833688"/>
            <a:chExt cx="2684690" cy="3200879"/>
          </a:xfrm>
        </p:grpSpPr>
        <p:sp>
          <p:nvSpPr>
            <p:cNvPr id="93" name="Rectangle 92"/>
            <p:cNvSpPr/>
            <p:nvPr/>
          </p:nvSpPr>
          <p:spPr bwMode="auto">
            <a:xfrm>
              <a:off x="6241406" y="4529262"/>
              <a:ext cx="2438134" cy="82650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cxnSp>
          <p:nvCxnSpPr>
            <p:cNvPr id="94" name="Straight Connector 93"/>
            <p:cNvCxnSpPr/>
            <p:nvPr/>
          </p:nvCxnSpPr>
          <p:spPr bwMode="auto">
            <a:xfrm>
              <a:off x="6238418" y="2833688"/>
              <a:ext cx="0" cy="3164108"/>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sp>
          <p:nvSpPr>
            <p:cNvPr id="95" name="TextBox 94"/>
            <p:cNvSpPr txBox="1"/>
            <p:nvPr/>
          </p:nvSpPr>
          <p:spPr>
            <a:xfrm>
              <a:off x="6310739" y="4351029"/>
              <a:ext cx="2612369" cy="1683538"/>
            </a:xfrm>
            <a:prstGeom prst="rect">
              <a:avLst/>
            </a:prstGeom>
            <a:noFill/>
          </p:spPr>
          <p:txBody>
            <a:bodyPr wrap="square" rtlCol="0">
              <a:spAutoFit/>
            </a:bodyPr>
            <a:lstStyle/>
            <a:p>
              <a:pPr>
                <a:lnSpc>
                  <a:spcPct val="150000"/>
                </a:lnSpc>
                <a:spcAft>
                  <a:spcPts val="600"/>
                </a:spcAft>
              </a:pPr>
              <a:r>
                <a:rPr lang="en-US" sz="4400" b="1" dirty="0">
                  <a:solidFill>
                    <a:schemeClr val="bg1"/>
                  </a:solidFill>
                  <a:latin typeface="Verdana" panose="020B0604030504040204" pitchFamily="34" charset="0"/>
                  <a:cs typeface="Verdana" panose="020B0604030504040204" pitchFamily="34" charset="0"/>
                </a:rPr>
                <a:t>180.3</a:t>
              </a:r>
              <a:r>
                <a:rPr lang="en-US" sz="2800" b="1" dirty="0">
                  <a:solidFill>
                    <a:schemeClr val="bg1"/>
                  </a:solidFill>
                  <a:latin typeface="Verdana" panose="020B0604030504040204" pitchFamily="34" charset="0"/>
                  <a:cs typeface="Verdana" panose="020B0604030504040204" pitchFamily="34" charset="0"/>
                </a:rPr>
                <a:t>M</a:t>
              </a:r>
            </a:p>
            <a:p>
              <a:pPr>
                <a:lnSpc>
                  <a:spcPct val="90000"/>
                </a:lnSpc>
              </a:pPr>
              <a:r>
                <a:rPr lang="en-US" b="1" spc="-50" dirty="0">
                  <a:solidFill>
                    <a:schemeClr val="tx2"/>
                  </a:solidFill>
                  <a:latin typeface="Verdana" panose="020B0604030504040204" pitchFamily="34" charset="0"/>
                  <a:cs typeface="Verdana" panose="020B0604030504040204" pitchFamily="34" charset="0"/>
                </a:rPr>
                <a:t>Metric Tons </a:t>
              </a:r>
              <a:br>
                <a:rPr lang="en-US" b="1" spc="-50" dirty="0">
                  <a:solidFill>
                    <a:schemeClr val="tx2"/>
                  </a:solidFill>
                  <a:latin typeface="Verdana" panose="020B0604030504040204" pitchFamily="34" charset="0"/>
                  <a:cs typeface="Verdana" panose="020B0604030504040204" pitchFamily="34" charset="0"/>
                </a:rPr>
              </a:br>
              <a:r>
                <a:rPr lang="en-US" b="1" spc="-50" dirty="0">
                  <a:solidFill>
                    <a:schemeClr val="tx2"/>
                  </a:solidFill>
                  <a:latin typeface="Verdana" panose="020B0604030504040204" pitchFamily="34" charset="0"/>
                  <a:cs typeface="Verdana" panose="020B0604030504040204" pitchFamily="34" charset="0"/>
                </a:rPr>
                <a:t>of Soybeans</a:t>
              </a:r>
              <a:endParaRPr lang="en-US" sz="2400" b="1" spc="-50" dirty="0">
                <a:solidFill>
                  <a:schemeClr val="tx2"/>
                </a:solidFill>
                <a:latin typeface="Verdana" panose="020B0604030504040204" pitchFamily="34" charset="0"/>
                <a:cs typeface="Verdana" panose="020B0604030504040204" pitchFamily="34" charset="0"/>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9923" y="2833688"/>
              <a:ext cx="2339617" cy="1600200"/>
            </a:xfrm>
            <a:prstGeom prst="rect">
              <a:avLst/>
            </a:prstGeom>
          </p:spPr>
        </p:pic>
      </p:grpSp>
      <p:grpSp>
        <p:nvGrpSpPr>
          <p:cNvPr id="8" name="Group 14"/>
          <p:cNvGrpSpPr/>
          <p:nvPr/>
        </p:nvGrpSpPr>
        <p:grpSpPr>
          <a:xfrm>
            <a:off x="3357334" y="2833688"/>
            <a:ext cx="2441122" cy="3200879"/>
            <a:chOff x="3357334" y="2833688"/>
            <a:chExt cx="2441122" cy="3200879"/>
          </a:xfrm>
        </p:grpSpPr>
        <p:grpSp>
          <p:nvGrpSpPr>
            <p:cNvPr id="10" name="Group 83"/>
            <p:cNvGrpSpPr/>
            <p:nvPr/>
          </p:nvGrpSpPr>
          <p:grpSpPr>
            <a:xfrm>
              <a:off x="3357334" y="2833688"/>
              <a:ext cx="2441122" cy="3200879"/>
              <a:chOff x="476250" y="2833688"/>
              <a:chExt cx="2441122" cy="3200879"/>
            </a:xfrm>
          </p:grpSpPr>
          <p:sp>
            <p:nvSpPr>
              <p:cNvPr id="86" name="Rectangle 85"/>
              <p:cNvSpPr/>
              <p:nvPr/>
            </p:nvSpPr>
            <p:spPr bwMode="auto">
              <a:xfrm>
                <a:off x="479238" y="4529262"/>
                <a:ext cx="2438134" cy="82650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10" charset="0"/>
                  </a:rPr>
                  <a:t>      </a:t>
                </a:r>
              </a:p>
            </p:txBody>
          </p:sp>
          <p:cxnSp>
            <p:nvCxnSpPr>
              <p:cNvPr id="87" name="Straight Connector 86"/>
              <p:cNvCxnSpPr/>
              <p:nvPr/>
            </p:nvCxnSpPr>
            <p:spPr bwMode="auto">
              <a:xfrm>
                <a:off x="476250" y="2833688"/>
                <a:ext cx="0" cy="3164108"/>
              </a:xfrm>
              <a:prstGeom prst="line">
                <a:avLst/>
              </a:prstGeom>
              <a:solidFill>
                <a:schemeClr val="accent1"/>
              </a:solidFill>
              <a:ln w="28575" cap="flat" cmpd="sng" algn="ctr">
                <a:solidFill>
                  <a:schemeClr val="accent3"/>
                </a:solidFill>
                <a:prstDash val="solid"/>
                <a:round/>
                <a:headEnd type="none" w="med" len="med"/>
                <a:tailEnd type="none" w="med" len="med"/>
              </a:ln>
              <a:effectLst/>
            </p:spPr>
          </p:cxnSp>
          <p:sp>
            <p:nvSpPr>
              <p:cNvPr id="88" name="TextBox 87"/>
              <p:cNvSpPr txBox="1"/>
              <p:nvPr/>
            </p:nvSpPr>
            <p:spPr>
              <a:xfrm>
                <a:off x="548571" y="4351029"/>
                <a:ext cx="2368800" cy="1683538"/>
              </a:xfrm>
              <a:prstGeom prst="rect">
                <a:avLst/>
              </a:prstGeom>
              <a:noFill/>
            </p:spPr>
            <p:txBody>
              <a:bodyPr wrap="square" rtlCol="0">
                <a:spAutoFit/>
              </a:bodyPr>
              <a:lstStyle/>
              <a:p>
                <a:pPr>
                  <a:lnSpc>
                    <a:spcPct val="150000"/>
                  </a:lnSpc>
                  <a:spcAft>
                    <a:spcPts val="600"/>
                  </a:spcAft>
                </a:pPr>
                <a:r>
                  <a:rPr lang="en-US" sz="4400" b="1" dirty="0">
                    <a:solidFill>
                      <a:schemeClr val="bg1"/>
                    </a:solidFill>
                    <a:latin typeface="Verdana" panose="020B0604030504040204" pitchFamily="34" charset="0"/>
                    <a:cs typeface="Verdana" panose="020B0604030504040204" pitchFamily="34" charset="0"/>
                  </a:rPr>
                  <a:t>357.7</a:t>
                </a:r>
                <a:r>
                  <a:rPr lang="en-US" sz="2800" b="1" dirty="0">
                    <a:solidFill>
                      <a:schemeClr val="bg1"/>
                    </a:solidFill>
                    <a:latin typeface="Verdana" panose="020B0604030504040204" pitchFamily="34" charset="0"/>
                    <a:cs typeface="Verdana" panose="020B0604030504040204" pitchFamily="34" charset="0"/>
                  </a:rPr>
                  <a:t>M</a:t>
                </a:r>
              </a:p>
              <a:p>
                <a:pPr>
                  <a:lnSpc>
                    <a:spcPct val="90000"/>
                  </a:lnSpc>
                </a:pPr>
                <a:r>
                  <a:rPr lang="en-US" b="1" spc="-50" dirty="0">
                    <a:solidFill>
                      <a:schemeClr val="tx2"/>
                    </a:solidFill>
                    <a:latin typeface="Verdana" panose="020B0604030504040204" pitchFamily="34" charset="0"/>
                    <a:cs typeface="Verdana" panose="020B0604030504040204" pitchFamily="34" charset="0"/>
                  </a:rPr>
                  <a:t>Metric Tons </a:t>
                </a:r>
                <a:br>
                  <a:rPr lang="en-US" b="1" spc="-50" dirty="0">
                    <a:solidFill>
                      <a:schemeClr val="tx2"/>
                    </a:solidFill>
                    <a:latin typeface="Verdana" panose="020B0604030504040204" pitchFamily="34" charset="0"/>
                    <a:cs typeface="Verdana" panose="020B0604030504040204" pitchFamily="34" charset="0"/>
                  </a:rPr>
                </a:br>
                <a:r>
                  <a:rPr lang="en-US" b="1" spc="-50" dirty="0">
                    <a:solidFill>
                      <a:schemeClr val="tx2"/>
                    </a:solidFill>
                    <a:latin typeface="Verdana" panose="020B0604030504040204" pitchFamily="34" charset="0"/>
                    <a:cs typeface="Verdana" panose="020B0604030504040204" pitchFamily="34" charset="0"/>
                  </a:rPr>
                  <a:t>of Corn</a:t>
                </a:r>
                <a:endParaRPr lang="en-US" sz="2400" b="1" spc="-50" dirty="0">
                  <a:solidFill>
                    <a:schemeClr val="tx2"/>
                  </a:solidFill>
                  <a:latin typeface="Verdana" panose="020B0604030504040204" pitchFamily="34" charset="0"/>
                  <a:cs typeface="Verdana" panose="020B0604030504040204" pitchFamily="34" charset="0"/>
                </a:endParaRPr>
              </a:p>
            </p:txBody>
          </p:sp>
        </p:gr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830768" y="2466200"/>
              <a:ext cx="1600200" cy="2335176"/>
            </a:xfrm>
            <a:prstGeom prst="rect">
              <a:avLst/>
            </a:prstGeom>
          </p:spPr>
        </p:pic>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6245809"/>
            <a:ext cx="55657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218216" y="6347128"/>
            <a:ext cx="346364" cy="303050"/>
          </a:xfrm>
          <a:prstGeom prst="rect">
            <a:avLst/>
          </a:prstGeom>
          <a:solidFill>
            <a:schemeClr val="bg1"/>
          </a:solidFill>
        </p:spPr>
        <p:txBody>
          <a:bodyPr wrap="square" rtlCol="0">
            <a:noAutofit/>
          </a:bodyPr>
          <a:lstStyle/>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140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1" name="Text Placeholder 8"/>
          <p:cNvSpPr>
            <a:spLocks noGrp="1"/>
          </p:cNvSpPr>
          <p:nvPr>
            <p:ph type="body" sz="quarter" idx="4294967295"/>
          </p:nvPr>
        </p:nvSpPr>
        <p:spPr>
          <a:xfrm>
            <a:off x="476250" y="6219372"/>
            <a:ext cx="5494338" cy="466344"/>
          </a:xfrm>
          <a:prstGeom prst="rect">
            <a:avLst/>
          </a:prstGeom>
        </p:spPr>
        <p:txBody>
          <a:bodyPr lIns="0" tIns="0" rIns="0" bIns="0" anchor="ctr"/>
          <a:lstStyle>
            <a:lvl1pPr>
              <a:defRPr lang="en-US" sz="1000" b="0" i="1" dirty="0" smtClean="0">
                <a:solidFill>
                  <a:schemeClr val="tx2">
                    <a:lumMod val="60000"/>
                    <a:lumOff val="40000"/>
                  </a:schemeClr>
                </a:solidFill>
              </a:defRPr>
            </a:lvl1pPr>
          </a:lstStyle>
          <a:p>
            <a:pPr lvl="0" fontAlgn="base">
              <a:lnSpc>
                <a:spcPct val="100000"/>
              </a:lnSpc>
              <a:spcBef>
                <a:spcPct val="0"/>
              </a:spcBef>
              <a:spcAft>
                <a:spcPct val="0"/>
              </a:spcAft>
              <a:buClrTx/>
            </a:pPr>
            <a:r>
              <a:rPr lang="en-US" dirty="0">
                <a:solidFill>
                  <a:schemeClr val="bg1"/>
                </a:solidFill>
                <a:ea typeface="Calibri" pitchFamily="34" charset="0"/>
              </a:rPr>
              <a:t>Source:  ISAAA.org</a:t>
            </a:r>
            <a:endParaRPr lang="en-US" dirty="0">
              <a:solidFill>
                <a:schemeClr val="bg1"/>
              </a:solidFill>
            </a:endParaRPr>
          </a:p>
        </p:txBody>
      </p:sp>
      <p:sp>
        <p:nvSpPr>
          <p:cNvPr id="18" name="Content Placeholder 8"/>
          <p:cNvSpPr txBox="1">
            <a:spLocks/>
          </p:cNvSpPr>
          <p:nvPr/>
        </p:nvSpPr>
        <p:spPr>
          <a:xfrm>
            <a:off x="1" y="1086948"/>
            <a:ext cx="9144622" cy="4810615"/>
          </a:xfrm>
          <a:prstGeom prst="rect">
            <a:avLst/>
          </a:prstGeom>
          <a:solidFill>
            <a:schemeClr val="bg2">
              <a:alpha val="80000"/>
            </a:schemeClr>
          </a:solidFill>
        </p:spPr>
        <p:txBody>
          <a:bodyPr vert="horz" lIns="228600" tIns="365760" rIns="228600" bIns="45720" rtlCol="0">
            <a:normAutofit/>
          </a:bodyPr>
          <a:lstStyle>
            <a:lvl1pPr marL="0" indent="0" algn="l" defTabSz="914400" rtl="0" eaLnBrk="1" latinLnBrk="0" hangingPunct="1">
              <a:spcBef>
                <a:spcPts val="3000"/>
              </a:spcBef>
              <a:buClr>
                <a:schemeClr val="accent1"/>
              </a:buClr>
              <a:buFont typeface="Arial" panose="020B0604020202020204" pitchFamily="34" charset="0"/>
              <a:buNone/>
              <a:defRPr sz="2400" b="1" kern="1200" cap="all" spc="-50" baseline="0">
                <a:solidFill>
                  <a:schemeClr val="tx1"/>
                </a:solidFill>
                <a:latin typeface="Arial" panose="020B0604020202020204" pitchFamily="34" charset="0"/>
                <a:ea typeface="+mn-ea"/>
                <a:cs typeface="Arial" panose="020B0604020202020204" pitchFamily="34" charset="0"/>
              </a:defRPr>
            </a:lvl1pPr>
            <a:lvl2pPr marL="285750" indent="-285750" algn="l" defTabSz="914400" rtl="0" eaLnBrk="1" latinLnBrk="0" hangingPunct="1">
              <a:spcBef>
                <a:spcPct val="20000"/>
              </a:spcBef>
              <a:buClr>
                <a:schemeClr val="tx1"/>
              </a:buClr>
              <a:buFont typeface="Arial" panose="020B0604020202020204" pitchFamily="34" charset="0"/>
              <a:buChar char="•"/>
              <a:defRPr sz="2000" kern="1200" spc="-50">
                <a:solidFill>
                  <a:schemeClr val="tx1"/>
                </a:solidFill>
                <a:latin typeface="Arial" panose="020B0604020202020204" pitchFamily="34" charset="0"/>
                <a:ea typeface="+mn-ea"/>
                <a:cs typeface="Arial" panose="020B0604020202020204" pitchFamily="34" charset="0"/>
              </a:defRPr>
            </a:lvl2pPr>
            <a:lvl3pPr marL="569913" indent="-228600" algn="l" defTabSz="914400" rtl="0" eaLnBrk="1" latinLnBrk="0" hangingPunct="1">
              <a:spcBef>
                <a:spcPct val="20000"/>
              </a:spcBef>
              <a:buClr>
                <a:schemeClr val="tx1"/>
              </a:buClr>
              <a:buFont typeface="Times New Roman" panose="02020603050405020304" pitchFamily="18" charset="0"/>
              <a:buChar char="-"/>
              <a:defRPr sz="1800" kern="1200" spc="-5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spc="-5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spc="-5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lnSpc>
                <a:spcPct val="92000"/>
              </a:lnSpc>
              <a:spcBef>
                <a:spcPts val="0"/>
              </a:spcBef>
              <a:spcAft>
                <a:spcPts val="1200"/>
              </a:spcAft>
              <a:buClr>
                <a:schemeClr val="tx1"/>
              </a:buClr>
            </a:pPr>
            <a:r>
              <a:rPr lang="en-US" sz="3200" cap="none" dirty="0">
                <a:solidFill>
                  <a:schemeClr val="bg1"/>
                </a:solidFill>
                <a:latin typeface="Verdana" panose="020B0604030504040204" pitchFamily="34" charset="0"/>
                <a:ea typeface="Verdana" panose="020B0604030504040204" pitchFamily="34" charset="0"/>
                <a:cs typeface="Verdana" panose="020B0604030504040204" pitchFamily="34" charset="0"/>
              </a:rPr>
              <a:t>Economic Benefits</a:t>
            </a:r>
          </a:p>
        </p:txBody>
      </p:sp>
      <p:sp>
        <p:nvSpPr>
          <p:cNvPr id="20" name="Rectangle 19"/>
          <p:cNvSpPr/>
          <p:nvPr/>
        </p:nvSpPr>
        <p:spPr bwMode="auto">
          <a:xfrm>
            <a:off x="479792" y="2228850"/>
            <a:ext cx="8216534" cy="3448050"/>
          </a:xfrm>
          <a:prstGeom prst="rect">
            <a:avLst/>
          </a:prstGeom>
          <a:solidFill>
            <a:srgbClr val="FFFFFF"/>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algn="ctr">
              <a:lnSpc>
                <a:spcPct val="110000"/>
              </a:lnSpc>
              <a:spcBef>
                <a:spcPts val="1800"/>
              </a:spcBef>
              <a:spcAft>
                <a:spcPts val="1200"/>
              </a:spcAft>
            </a:pPr>
            <a:endParaRPr lang="en-US" sz="1600" spc="-20" dirty="0">
              <a:solidFill>
                <a:schemeClr val="tx2"/>
              </a:solidFill>
            </a:endParaRPr>
          </a:p>
        </p:txBody>
      </p:sp>
      <p:sp>
        <p:nvSpPr>
          <p:cNvPr id="3" name="Content Placeholder 2"/>
          <p:cNvSpPr>
            <a:spLocks noGrp="1"/>
          </p:cNvSpPr>
          <p:nvPr>
            <p:ph idx="4294967295"/>
          </p:nvPr>
        </p:nvSpPr>
        <p:spPr>
          <a:xfrm>
            <a:off x="767912" y="2520536"/>
            <a:ext cx="7743910" cy="890719"/>
          </a:xfrm>
          <a:prstGeom prst="rect">
            <a:avLst/>
          </a:prstGeom>
        </p:spPr>
        <p:txBody>
          <a:bodyPr>
            <a:noAutofit/>
          </a:bodyPr>
          <a:lstStyle/>
          <a:p>
            <a:r>
              <a:rPr lang="en-US" sz="2200" dirty="0"/>
              <a:t>Economic gains of ~US$168 billion were generated globally by biotech crops between 1996 to 2015.</a:t>
            </a:r>
          </a:p>
        </p:txBody>
      </p:sp>
      <p:sp>
        <p:nvSpPr>
          <p:cNvPr id="5" name="Content Placeholder 2"/>
          <p:cNvSpPr txBox="1">
            <a:spLocks/>
          </p:cNvSpPr>
          <p:nvPr/>
        </p:nvSpPr>
        <p:spPr>
          <a:xfrm>
            <a:off x="5346207" y="3467915"/>
            <a:ext cx="3197726" cy="2105956"/>
          </a:xfrm>
          <a:prstGeom prst="rect">
            <a:avLst/>
          </a:prstGeom>
        </p:spPr>
        <p:txBody>
          <a:bodyPr vert="horz" lIns="91440" tIns="45720" rIns="91440" bIns="45720" rtlCol="0">
            <a:noAutofit/>
          </a:bodyPr>
          <a:lstStyle>
            <a:lvl1pPr marL="342900" indent="-342900" algn="l" defTabSz="914400" rtl="0" eaLnBrk="1" latinLnBrk="0" hangingPunct="1">
              <a:spcBef>
                <a:spcPts val="3000"/>
              </a:spcBef>
              <a:buClr>
                <a:schemeClr val="accent1"/>
              </a:buClr>
              <a:buFont typeface="Arial" panose="020B0604020202020204" pitchFamily="34" charset="0"/>
              <a:buChar char="•"/>
              <a:defRPr sz="2800" b="1" kern="1200" cap="none" spc="-5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spc="-5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spc="-5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spc="-5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spc="-5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0" dirty="0">
                <a:solidFill>
                  <a:schemeClr val="tx2"/>
                </a:solidFill>
                <a:latin typeface="Verdana" panose="020B0604030504040204" pitchFamily="34" charset="0"/>
                <a:cs typeface="Verdana" panose="020B0604030504040204" pitchFamily="34" charset="0"/>
              </a:rPr>
              <a:t>Biotech crops in developing countries has already made a significant contribution to the income of &gt;16.5 million smallholder resource-poor farmers in 2015. </a:t>
            </a:r>
          </a:p>
        </p:txBody>
      </p:sp>
      <p:grpSp>
        <p:nvGrpSpPr>
          <p:cNvPr id="4" name="Group 5"/>
          <p:cNvGrpSpPr/>
          <p:nvPr/>
        </p:nvGrpSpPr>
        <p:grpSpPr>
          <a:xfrm>
            <a:off x="745242" y="3778566"/>
            <a:ext cx="4292497" cy="1484654"/>
            <a:chOff x="526167" y="3982209"/>
            <a:chExt cx="4292497" cy="1484654"/>
          </a:xfrm>
        </p:grpSpPr>
        <p:grpSp>
          <p:nvGrpSpPr>
            <p:cNvPr id="6" name="Group 9"/>
            <p:cNvGrpSpPr/>
            <p:nvPr/>
          </p:nvGrpSpPr>
          <p:grpSpPr>
            <a:xfrm>
              <a:off x="526167" y="3982209"/>
              <a:ext cx="4292497" cy="553998"/>
              <a:chOff x="576082" y="3758048"/>
              <a:chExt cx="4292497" cy="553998"/>
            </a:xfrm>
          </p:grpSpPr>
          <p:sp>
            <p:nvSpPr>
              <p:cNvPr id="42" name="TextBox 41"/>
              <p:cNvSpPr txBox="1"/>
              <p:nvPr/>
            </p:nvSpPr>
            <p:spPr>
              <a:xfrm>
                <a:off x="576082" y="3758048"/>
                <a:ext cx="1173466" cy="553998"/>
              </a:xfrm>
              <a:prstGeom prst="rect">
                <a:avLst/>
              </a:prstGeom>
              <a:noFill/>
            </p:spPr>
            <p:txBody>
              <a:bodyPr wrap="square" rtlCol="0">
                <a:spAutoFit/>
              </a:bodyPr>
              <a:lstStyle/>
              <a:p>
                <a:r>
                  <a:rPr lang="en-US" sz="3000" b="1" spc="-50" dirty="0">
                    <a:solidFill>
                      <a:schemeClr val="tx2"/>
                    </a:solidFill>
                    <a:latin typeface="Verdana" panose="020B0604030504040204" pitchFamily="34" charset="0"/>
                    <a:cs typeface="Verdana" panose="020B0604030504040204" pitchFamily="34" charset="0"/>
                  </a:rPr>
                  <a:t>30</a:t>
                </a:r>
                <a:r>
                  <a:rPr lang="en-US" sz="3000" b="1" spc="-50" baseline="30000" dirty="0">
                    <a:solidFill>
                      <a:schemeClr val="tx2"/>
                    </a:solidFill>
                    <a:latin typeface="Verdana" panose="020B0604030504040204" pitchFamily="34" charset="0"/>
                    <a:cs typeface="Verdana" panose="020B0604030504040204" pitchFamily="34" charset="0"/>
                  </a:rPr>
                  <a:t>%</a:t>
                </a:r>
              </a:p>
            </p:txBody>
          </p:sp>
          <p:sp>
            <p:nvSpPr>
              <p:cNvPr id="44" name="Rectangle 43"/>
              <p:cNvSpPr/>
              <p:nvPr/>
            </p:nvSpPr>
            <p:spPr>
              <a:xfrm>
                <a:off x="1703488" y="3758048"/>
                <a:ext cx="3165091" cy="535531"/>
              </a:xfrm>
              <a:prstGeom prst="rect">
                <a:avLst/>
              </a:prstGeom>
            </p:spPr>
            <p:txBody>
              <a:bodyPr wrap="square">
                <a:spAutoFit/>
              </a:bodyPr>
              <a:lstStyle/>
              <a:p>
                <a:pPr marL="0" lvl="1">
                  <a:lnSpc>
                    <a:spcPct val="90000"/>
                  </a:lnSpc>
                </a:pPr>
                <a:r>
                  <a:rPr lang="en-US" sz="1600" dirty="0">
                    <a:solidFill>
                      <a:schemeClr val="tx2"/>
                    </a:solidFill>
                    <a:latin typeface="Verdana" panose="020B0604030504040204" pitchFamily="34" charset="0"/>
                    <a:cs typeface="Verdana" panose="020B0604030504040204" pitchFamily="34" charset="0"/>
                  </a:rPr>
                  <a:t>Due to reduced </a:t>
                </a:r>
                <a:br>
                  <a:rPr lang="en-US" sz="1600" dirty="0">
                    <a:solidFill>
                      <a:schemeClr val="tx2"/>
                    </a:solidFill>
                    <a:latin typeface="Verdana" panose="020B0604030504040204" pitchFamily="34" charset="0"/>
                    <a:cs typeface="Verdana" panose="020B0604030504040204" pitchFamily="34" charset="0"/>
                  </a:rPr>
                </a:br>
                <a:r>
                  <a:rPr lang="en-US" sz="1600" dirty="0">
                    <a:solidFill>
                      <a:schemeClr val="tx2"/>
                    </a:solidFill>
                    <a:latin typeface="Verdana" panose="020B0604030504040204" pitchFamily="34" charset="0"/>
                    <a:cs typeface="Verdana" panose="020B0604030504040204" pitchFamily="34" charset="0"/>
                  </a:rPr>
                  <a:t>production costs</a:t>
                </a:r>
              </a:p>
            </p:txBody>
          </p:sp>
        </p:grpSp>
        <p:grpSp>
          <p:nvGrpSpPr>
            <p:cNvPr id="7" name="Group 10"/>
            <p:cNvGrpSpPr/>
            <p:nvPr/>
          </p:nvGrpSpPr>
          <p:grpSpPr>
            <a:xfrm>
              <a:off x="526167" y="4912865"/>
              <a:ext cx="4292497" cy="553998"/>
              <a:chOff x="576082" y="4640481"/>
              <a:chExt cx="4292497" cy="553998"/>
            </a:xfrm>
          </p:grpSpPr>
          <p:sp>
            <p:nvSpPr>
              <p:cNvPr id="43" name="TextBox 42"/>
              <p:cNvSpPr txBox="1"/>
              <p:nvPr/>
            </p:nvSpPr>
            <p:spPr>
              <a:xfrm>
                <a:off x="576082" y="4640481"/>
                <a:ext cx="1173466" cy="553998"/>
              </a:xfrm>
              <a:prstGeom prst="rect">
                <a:avLst/>
              </a:prstGeom>
              <a:noFill/>
            </p:spPr>
            <p:txBody>
              <a:bodyPr wrap="square" rtlCol="0">
                <a:spAutoFit/>
              </a:bodyPr>
              <a:lstStyle/>
              <a:p>
                <a:r>
                  <a:rPr lang="en-US" sz="3000" b="1" spc="-50" dirty="0">
                    <a:solidFill>
                      <a:schemeClr val="tx2"/>
                    </a:solidFill>
                    <a:latin typeface="Verdana" panose="020B0604030504040204" pitchFamily="34" charset="0"/>
                    <a:cs typeface="Verdana" panose="020B0604030504040204" pitchFamily="34" charset="0"/>
                  </a:rPr>
                  <a:t>70</a:t>
                </a:r>
                <a:r>
                  <a:rPr lang="en-US" sz="3000" b="1" spc="-50" baseline="30000" dirty="0">
                    <a:solidFill>
                      <a:schemeClr val="tx2"/>
                    </a:solidFill>
                    <a:latin typeface="Verdana" panose="020B0604030504040204" pitchFamily="34" charset="0"/>
                    <a:cs typeface="Verdana" panose="020B0604030504040204" pitchFamily="34" charset="0"/>
                  </a:rPr>
                  <a:t>%</a:t>
                </a:r>
              </a:p>
            </p:txBody>
          </p:sp>
          <p:sp>
            <p:nvSpPr>
              <p:cNvPr id="45" name="Rectangle 44"/>
              <p:cNvSpPr/>
              <p:nvPr/>
            </p:nvSpPr>
            <p:spPr>
              <a:xfrm>
                <a:off x="1703488" y="4658948"/>
                <a:ext cx="3165091" cy="535531"/>
              </a:xfrm>
              <a:prstGeom prst="rect">
                <a:avLst/>
              </a:prstGeom>
            </p:spPr>
            <p:txBody>
              <a:bodyPr wrap="square">
                <a:spAutoFit/>
              </a:bodyPr>
              <a:lstStyle/>
              <a:p>
                <a:pPr marL="0" lvl="1">
                  <a:lnSpc>
                    <a:spcPct val="90000"/>
                  </a:lnSpc>
                </a:pPr>
                <a:r>
                  <a:rPr lang="en-US" sz="1600" dirty="0">
                    <a:solidFill>
                      <a:schemeClr val="tx2"/>
                    </a:solidFill>
                    <a:latin typeface="Verdana" panose="020B0604030504040204" pitchFamily="34" charset="0"/>
                    <a:cs typeface="Verdana" panose="020B0604030504040204" pitchFamily="34" charset="0"/>
                  </a:rPr>
                  <a:t>Due to substantial yield gains of 634</a:t>
                </a:r>
                <a:r>
                  <a:rPr lang="en-US" sz="1600" b="1" dirty="0">
                    <a:solidFill>
                      <a:schemeClr val="tx2"/>
                    </a:solidFill>
                    <a:latin typeface="Verdana" panose="020B0604030504040204" pitchFamily="34" charset="0"/>
                    <a:cs typeface="Verdana" panose="020B0604030504040204" pitchFamily="34" charset="0"/>
                  </a:rPr>
                  <a:t> million tons </a:t>
                </a:r>
              </a:p>
            </p:txBody>
          </p:sp>
        </p:grpSp>
      </p:grpSp>
      <p:cxnSp>
        <p:nvCxnSpPr>
          <p:cNvPr id="26" name="Straight Connector 25"/>
          <p:cNvCxnSpPr/>
          <p:nvPr/>
        </p:nvCxnSpPr>
        <p:spPr bwMode="auto">
          <a:xfrm>
            <a:off x="5027599" y="3429003"/>
            <a:ext cx="0" cy="2105956"/>
          </a:xfrm>
          <a:prstGeom prst="line">
            <a:avLst/>
          </a:prstGeom>
          <a:solidFill>
            <a:schemeClr val="accent1"/>
          </a:solidFill>
          <a:ln w="9525" cap="flat" cmpd="sng" algn="ctr">
            <a:solidFill>
              <a:schemeClr val="accent2">
                <a:lumMod val="60000"/>
                <a:lumOff val="40000"/>
              </a:schemeClr>
            </a:solidFill>
            <a:prstDash val="solid"/>
            <a:round/>
            <a:headEnd type="none" w="med" len="med"/>
            <a:tailEnd type="none" w="med" len="med"/>
          </a:ln>
          <a:effectLst/>
        </p:spPr>
      </p:cxnSp>
      <p:sp>
        <p:nvSpPr>
          <p:cNvPr id="17" name="Freeform 6"/>
          <p:cNvSpPr>
            <a:spLocks noEditPoints="1"/>
          </p:cNvSpPr>
          <p:nvPr/>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grpSp>
        <p:nvGrpSpPr>
          <p:cNvPr id="9" name="Group 18"/>
          <p:cNvGrpSpPr/>
          <p:nvPr/>
        </p:nvGrpSpPr>
        <p:grpSpPr>
          <a:xfrm>
            <a:off x="7781235" y="6216457"/>
            <a:ext cx="1068945" cy="339796"/>
            <a:chOff x="-5748338" y="-3163888"/>
            <a:chExt cx="2157413" cy="685800"/>
          </a:xfrm>
        </p:grpSpPr>
        <p:sp>
          <p:nvSpPr>
            <p:cNvPr id="21" name="Freeform 20"/>
            <p:cNvSpPr>
              <a:spLocks/>
            </p:cNvSpPr>
            <p:nvPr/>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EditPoints="1"/>
            </p:cNvSpPr>
            <p:nvPr/>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0" name="Straight Connector 49"/>
          <p:cNvCxnSpPr/>
          <p:nvPr/>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43" name="Text Placeholder 8"/>
          <p:cNvSpPr txBox="1">
            <a:spLocks/>
          </p:cNvSpPr>
          <p:nvPr/>
        </p:nvSpPr>
        <p:spPr>
          <a:xfrm>
            <a:off x="210779" y="5708073"/>
            <a:ext cx="1604695" cy="948147"/>
          </a:xfrm>
          <a:prstGeom prst="rect">
            <a:avLst/>
          </a:prstGeom>
        </p:spPr>
        <p:txBody>
          <a:bodyPr lIns="0" tIns="0" rIns="0" bIns="0" anchor="ctr"/>
          <a:lstStyle>
            <a:lvl1pPr marL="0" indent="0" algn="l" defTabSz="914400" rtl="0" eaLnBrk="1" latinLnBrk="0" hangingPunct="1">
              <a:lnSpc>
                <a:spcPct val="90000"/>
              </a:lnSpc>
              <a:spcBef>
                <a:spcPts val="3600"/>
              </a:spcBef>
              <a:buClr>
                <a:schemeClr val="bg2"/>
              </a:buClr>
              <a:buFont typeface="Arial" panose="020B0604020202020204" pitchFamily="34" charset="0"/>
              <a:buNone/>
              <a:defRPr lang="en-US" sz="1000" b="0" i="1" kern="1200" cap="none" spc="0" baseline="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01638" indent="-285750" algn="l" defTabSz="914400" rtl="0" eaLnBrk="1" latinLnBrk="0" hangingPunct="1">
              <a:lnSpc>
                <a:spcPct val="90000"/>
              </a:lnSpc>
              <a:spcBef>
                <a:spcPts val="2000"/>
              </a:spcBef>
              <a:buClr>
                <a:schemeClr val="bg2"/>
              </a:buClr>
              <a:buFont typeface="Arial" panose="020B0604020202020204" pitchFamily="34" charset="0"/>
              <a:buChar char="•"/>
              <a:defRPr sz="24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01688" indent="-228600" algn="l" defTabSz="914400" rtl="0" eaLnBrk="1" latinLnBrk="0" hangingPunct="1">
              <a:lnSpc>
                <a:spcPct val="90000"/>
              </a:lnSpc>
              <a:spcBef>
                <a:spcPts val="800"/>
              </a:spcBef>
              <a:buClr>
                <a:schemeClr val="bg2"/>
              </a:buClr>
              <a:buFont typeface="Courier New" panose="02070309020205020404" pitchFamily="49" charset="0"/>
              <a:buChar char="­"/>
              <a:defRPr sz="20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668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40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34290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8pPr>
            <a:lvl9pPr marL="38862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9pPr>
          </a:lstStyle>
          <a:p>
            <a:pPr fontAlgn="base">
              <a:lnSpc>
                <a:spcPct val="100000"/>
              </a:lnSpc>
              <a:spcBef>
                <a:spcPct val="0"/>
              </a:spcBef>
              <a:spcAft>
                <a:spcPct val="0"/>
              </a:spcAft>
              <a:buClrTx/>
            </a:pPr>
            <a:r>
              <a:rPr lang="en-US" sz="1100" dirty="0">
                <a:solidFill>
                  <a:schemeClr val="bg1"/>
                </a:solidFill>
                <a:ea typeface="Calibri" pitchFamily="34" charset="0"/>
              </a:rPr>
              <a:t>Source: </a:t>
            </a:r>
            <a:r>
              <a:rPr lang="en-US" dirty="0">
                <a:solidFill>
                  <a:schemeClr val="bg1"/>
                </a:solidFill>
              </a:rPr>
              <a:t>ISAAA.org;</a:t>
            </a:r>
          </a:p>
          <a:p>
            <a:pPr fontAlgn="base">
              <a:lnSpc>
                <a:spcPct val="100000"/>
              </a:lnSpc>
              <a:spcBef>
                <a:spcPct val="0"/>
              </a:spcBef>
              <a:spcAft>
                <a:spcPct val="0"/>
              </a:spcAft>
              <a:buClrTx/>
            </a:pPr>
            <a:r>
              <a:rPr lang="en-US" dirty="0">
                <a:solidFill>
                  <a:schemeClr val="bg1"/>
                </a:solidFill>
              </a:rPr>
              <a:t>pgeconomics.co.uk</a:t>
            </a:r>
            <a:endParaRPr lang="en-US" dirty="0">
              <a:solidFill>
                <a:schemeClr val="bg1"/>
              </a:solidFill>
            </a:endParaRPr>
          </a:p>
        </p:txBody>
      </p:sp>
      <p:sp>
        <p:nvSpPr>
          <p:cNvPr id="54" name="Content Placeholder 8"/>
          <p:cNvSpPr txBox="1">
            <a:spLocks/>
          </p:cNvSpPr>
          <p:nvPr/>
        </p:nvSpPr>
        <p:spPr>
          <a:xfrm>
            <a:off x="2133600" y="152401"/>
            <a:ext cx="4621322" cy="6553199"/>
          </a:xfrm>
          <a:prstGeom prst="rect">
            <a:avLst/>
          </a:prstGeom>
          <a:solidFill>
            <a:schemeClr val="accent3">
              <a:alpha val="80000"/>
            </a:schemeClr>
          </a:solidFill>
        </p:spPr>
        <p:txBody>
          <a:bodyPr vert="horz" lIns="228600" tIns="365760" rIns="228600" bIns="45720" rtlCol="0">
            <a:normAutofit/>
          </a:bodyPr>
          <a:lstStyle>
            <a:lvl1pPr marL="0" indent="0" algn="l" defTabSz="914400" rtl="0" eaLnBrk="1" latinLnBrk="0" hangingPunct="1">
              <a:spcBef>
                <a:spcPts val="3000"/>
              </a:spcBef>
              <a:buClr>
                <a:schemeClr val="accent1"/>
              </a:buClr>
              <a:buFont typeface="Arial" panose="020B0604020202020204" pitchFamily="34" charset="0"/>
              <a:buNone/>
              <a:defRPr sz="2400" b="1" kern="1200" cap="all" spc="-50" baseline="0">
                <a:solidFill>
                  <a:schemeClr val="tx1"/>
                </a:solidFill>
                <a:latin typeface="Arial" panose="020B0604020202020204" pitchFamily="34" charset="0"/>
                <a:ea typeface="+mn-ea"/>
                <a:cs typeface="Arial" panose="020B0604020202020204" pitchFamily="34" charset="0"/>
              </a:defRPr>
            </a:lvl1pPr>
            <a:lvl2pPr marL="285750" indent="-285750" algn="l" defTabSz="914400" rtl="0" eaLnBrk="1" latinLnBrk="0" hangingPunct="1">
              <a:spcBef>
                <a:spcPct val="20000"/>
              </a:spcBef>
              <a:buClr>
                <a:schemeClr val="tx1"/>
              </a:buClr>
              <a:buFont typeface="Arial" panose="020B0604020202020204" pitchFamily="34" charset="0"/>
              <a:buChar char="•"/>
              <a:defRPr sz="2000" kern="1200" spc="-50">
                <a:solidFill>
                  <a:schemeClr val="tx1"/>
                </a:solidFill>
                <a:latin typeface="Arial" panose="020B0604020202020204" pitchFamily="34" charset="0"/>
                <a:ea typeface="+mn-ea"/>
                <a:cs typeface="Arial" panose="020B0604020202020204" pitchFamily="34" charset="0"/>
              </a:defRPr>
            </a:lvl2pPr>
            <a:lvl3pPr marL="569913" indent="-228600" algn="l" defTabSz="914400" rtl="0" eaLnBrk="1" latinLnBrk="0" hangingPunct="1">
              <a:spcBef>
                <a:spcPct val="20000"/>
              </a:spcBef>
              <a:buClr>
                <a:schemeClr val="tx1"/>
              </a:buClr>
              <a:buFont typeface="Times New Roman" panose="02020603050405020304" pitchFamily="18" charset="0"/>
              <a:buChar char="-"/>
              <a:defRPr sz="1800" kern="1200" spc="-5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spc="-5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spc="-5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base">
              <a:lnSpc>
                <a:spcPct val="92000"/>
              </a:lnSpc>
              <a:spcBef>
                <a:spcPts val="0"/>
              </a:spcBef>
              <a:spcAft>
                <a:spcPts val="1200"/>
              </a:spcAft>
              <a:buClr>
                <a:schemeClr val="tx1"/>
              </a:buClr>
            </a:pPr>
            <a:r>
              <a:rPr lang="en-US" sz="3200" cap="none" dirty="0">
                <a:solidFill>
                  <a:schemeClr val="bg1"/>
                </a:solidFill>
                <a:latin typeface="Verdana" panose="020B0604030504040204" pitchFamily="34" charset="0"/>
                <a:ea typeface="Verdana" panose="020B0604030504040204" pitchFamily="34" charset="0"/>
                <a:cs typeface="Verdana" panose="020B0604030504040204" pitchFamily="34" charset="0"/>
              </a:rPr>
              <a:t>Environmental Benefits</a:t>
            </a:r>
          </a:p>
        </p:txBody>
      </p:sp>
      <p:grpSp>
        <p:nvGrpSpPr>
          <p:cNvPr id="2" name="Group 54"/>
          <p:cNvGrpSpPr/>
          <p:nvPr/>
        </p:nvGrpSpPr>
        <p:grpSpPr>
          <a:xfrm>
            <a:off x="2379405" y="1447800"/>
            <a:ext cx="4097595" cy="4914903"/>
            <a:chOff x="2507625" y="1638299"/>
            <a:chExt cx="4097595" cy="5219703"/>
          </a:xfrm>
        </p:grpSpPr>
        <p:sp>
          <p:nvSpPr>
            <p:cNvPr id="56" name="Rectangle 55"/>
            <p:cNvSpPr/>
            <p:nvPr/>
          </p:nvSpPr>
          <p:spPr bwMode="auto">
            <a:xfrm>
              <a:off x="2507625" y="1638299"/>
              <a:ext cx="4097595" cy="5219703"/>
            </a:xfrm>
            <a:prstGeom prst="rect">
              <a:avLst/>
            </a:prstGeom>
            <a:solidFill>
              <a:srgbClr val="FFFFFF"/>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lnSpc>
                  <a:spcPct val="110000"/>
                </a:lnSpc>
                <a:spcBef>
                  <a:spcPts val="1800"/>
                </a:spcBef>
                <a:spcAft>
                  <a:spcPts val="1200"/>
                </a:spcAft>
              </a:pPr>
              <a:r>
                <a:rPr lang="en-US" sz="1600" spc="-20" dirty="0">
                  <a:solidFill>
                    <a:schemeClr val="tx2"/>
                  </a:solidFill>
                </a:rPr>
                <a:t>The reduction in pesticides from </a:t>
              </a:r>
              <a:br>
                <a:rPr lang="en-US" sz="1600" spc="-20" dirty="0">
                  <a:solidFill>
                    <a:schemeClr val="tx2"/>
                  </a:solidFill>
                </a:rPr>
              </a:br>
              <a:r>
                <a:rPr lang="en-US" sz="1600" spc="-20" dirty="0">
                  <a:solidFill>
                    <a:schemeClr val="tx2"/>
                  </a:solidFill>
                </a:rPr>
                <a:t>1996 to 2015 was estimated </a:t>
              </a:r>
              <a:br>
                <a:rPr lang="en-US" sz="1600" spc="-20" dirty="0">
                  <a:solidFill>
                    <a:schemeClr val="tx2"/>
                  </a:solidFill>
                </a:rPr>
              </a:br>
              <a:r>
                <a:rPr lang="en-US" sz="1600" spc="-20" dirty="0">
                  <a:solidFill>
                    <a:schemeClr val="tx2"/>
                  </a:solidFill>
                </a:rPr>
                <a:t>at </a:t>
              </a:r>
              <a:r>
                <a:rPr lang="en-US" sz="1600" b="1" spc="-20" dirty="0">
                  <a:solidFill>
                    <a:schemeClr val="tx2"/>
                  </a:solidFill>
                </a:rPr>
                <a:t>619 million kilograms</a:t>
              </a:r>
              <a:r>
                <a:rPr lang="en-US" sz="1600" spc="-20" dirty="0">
                  <a:solidFill>
                    <a:schemeClr val="tx2"/>
                  </a:solidFill>
                </a:rPr>
                <a:t> </a:t>
              </a:r>
              <a:br>
                <a:rPr lang="en-US" sz="1600" spc="-20" dirty="0">
                  <a:solidFill>
                    <a:schemeClr val="bg2"/>
                  </a:solidFill>
                </a:rPr>
              </a:br>
              <a:r>
                <a:rPr lang="en-US" sz="1600" spc="-20" dirty="0">
                  <a:solidFill>
                    <a:schemeClr val="tx2"/>
                  </a:solidFill>
                </a:rPr>
                <a:t>or</a:t>
              </a:r>
              <a:r>
                <a:rPr lang="en-US" sz="1600" spc="-20" dirty="0">
                  <a:solidFill>
                    <a:schemeClr val="bg2"/>
                  </a:solidFill>
                </a:rPr>
                <a:t> </a:t>
              </a:r>
              <a:r>
                <a:rPr lang="en-US" sz="1600" b="1" spc="-20" dirty="0">
                  <a:solidFill>
                    <a:schemeClr val="tx2"/>
                  </a:solidFill>
                </a:rPr>
                <a:t>8.1% reduction</a:t>
              </a:r>
              <a:endParaRPr lang="en-US" sz="1600" dirty="0">
                <a:solidFill>
                  <a:schemeClr val="tx2"/>
                </a:solidFill>
              </a:endParaRPr>
            </a:p>
            <a:p>
              <a:pPr algn="ctr">
                <a:lnSpc>
                  <a:spcPct val="110000"/>
                </a:lnSpc>
                <a:spcBef>
                  <a:spcPts val="1800"/>
                </a:spcBef>
                <a:spcAft>
                  <a:spcPts val="1200"/>
                </a:spcAft>
              </a:pPr>
              <a:r>
                <a:rPr lang="en-US" sz="1600" spc="-20" dirty="0">
                  <a:solidFill>
                    <a:schemeClr val="tx2"/>
                  </a:solidFill>
                </a:rPr>
                <a:t>In 2015 alone, biotech helped </a:t>
              </a:r>
              <a:br>
                <a:rPr lang="en-US" sz="1600" spc="-20" dirty="0">
                  <a:solidFill>
                    <a:schemeClr val="tx2"/>
                  </a:solidFill>
                </a:rPr>
              </a:br>
              <a:r>
                <a:rPr lang="en-US" sz="1600" spc="-20" dirty="0">
                  <a:solidFill>
                    <a:schemeClr val="tx2"/>
                  </a:solidFill>
                </a:rPr>
                <a:t>prevent an estimated </a:t>
              </a:r>
              <a:r>
                <a:rPr lang="en-US" sz="1600" b="1" spc="-20" dirty="0">
                  <a:solidFill>
                    <a:schemeClr val="tx2"/>
                  </a:solidFill>
                </a:rPr>
                <a:t>26.7 billion kg </a:t>
              </a:r>
              <a:br>
                <a:rPr lang="en-US" sz="1600" b="1" spc="-20" dirty="0">
                  <a:solidFill>
                    <a:schemeClr val="tx2"/>
                  </a:solidFill>
                </a:rPr>
              </a:br>
              <a:r>
                <a:rPr lang="en-US" sz="1600" b="1" spc="-20" dirty="0">
                  <a:solidFill>
                    <a:schemeClr val="tx2"/>
                  </a:solidFill>
                </a:rPr>
                <a:t>of CO</a:t>
              </a:r>
              <a:r>
                <a:rPr lang="en-US" sz="1600" b="1" spc="-20" baseline="-25000" dirty="0">
                  <a:solidFill>
                    <a:schemeClr val="tx2"/>
                  </a:solidFill>
                </a:rPr>
                <a:t>2</a:t>
              </a:r>
              <a:r>
                <a:rPr lang="en-US" sz="1600" b="1" spc="-20" dirty="0">
                  <a:solidFill>
                    <a:schemeClr val="tx2"/>
                  </a:solidFill>
                </a:rPr>
                <a:t> emissions</a:t>
              </a:r>
              <a:r>
                <a:rPr lang="en-US" sz="1600" spc="-20" dirty="0">
                  <a:solidFill>
                    <a:schemeClr val="tx2"/>
                  </a:solidFill>
                </a:rPr>
                <a:t>, equivalent </a:t>
              </a:r>
              <a:br>
                <a:rPr lang="en-US" sz="1600" spc="-20" dirty="0">
                  <a:solidFill>
                    <a:schemeClr val="tx2"/>
                  </a:solidFill>
                </a:rPr>
              </a:br>
              <a:r>
                <a:rPr lang="en-US" sz="1600" spc="-20" dirty="0">
                  <a:solidFill>
                    <a:schemeClr val="tx2"/>
                  </a:solidFill>
                </a:rPr>
                <a:t>to removing </a:t>
              </a:r>
              <a:r>
                <a:rPr lang="en-US" sz="1600" b="1" spc="-20" dirty="0">
                  <a:solidFill>
                    <a:schemeClr val="tx2"/>
                  </a:solidFill>
                </a:rPr>
                <a:t>11.9 million cars</a:t>
              </a:r>
              <a:r>
                <a:rPr lang="en-US" sz="1600" spc="-20" dirty="0">
                  <a:solidFill>
                    <a:schemeClr val="tx2"/>
                  </a:solidFill>
                </a:rPr>
                <a:t> </a:t>
              </a:r>
              <a:br>
                <a:rPr lang="en-US" sz="1600" spc="-20" dirty="0">
                  <a:solidFill>
                    <a:schemeClr val="tx2"/>
                  </a:solidFill>
                </a:rPr>
              </a:br>
              <a:r>
                <a:rPr lang="en-US" sz="1600" spc="-20" dirty="0">
                  <a:solidFill>
                    <a:schemeClr val="tx2"/>
                  </a:solidFill>
                </a:rPr>
                <a:t>from the road for a year.</a:t>
              </a:r>
            </a:p>
            <a:p>
              <a:pPr algn="ctr">
                <a:lnSpc>
                  <a:spcPct val="110000"/>
                </a:lnSpc>
                <a:spcBef>
                  <a:spcPts val="1800"/>
                </a:spcBef>
                <a:spcAft>
                  <a:spcPts val="1200"/>
                </a:spcAft>
              </a:pPr>
              <a:r>
                <a:rPr lang="en-US" sz="1600" spc="-20" dirty="0">
                  <a:solidFill>
                    <a:schemeClr val="tx2"/>
                  </a:solidFill>
                </a:rPr>
                <a:t>Without biotech, it would take an additional </a:t>
              </a:r>
              <a:r>
                <a:rPr lang="en-US" sz="1600" b="1" spc="-20" dirty="0">
                  <a:solidFill>
                    <a:schemeClr val="tx2"/>
                  </a:solidFill>
                </a:rPr>
                <a:t>48.1 million acres </a:t>
              </a:r>
              <a:br>
                <a:rPr lang="en-US" sz="1600" b="1" spc="-20" dirty="0">
                  <a:solidFill>
                    <a:schemeClr val="tx2"/>
                  </a:solidFill>
                </a:rPr>
              </a:br>
              <a:r>
                <a:rPr lang="en-US" sz="1600" spc="-20" dirty="0">
                  <a:solidFill>
                    <a:schemeClr val="tx2"/>
                  </a:solidFill>
                </a:rPr>
                <a:t>to produce the same amount </a:t>
              </a:r>
              <a:br>
                <a:rPr lang="en-US" sz="1600" spc="-20" dirty="0">
                  <a:solidFill>
                    <a:schemeClr val="tx2"/>
                  </a:solidFill>
                </a:rPr>
              </a:br>
              <a:r>
                <a:rPr lang="en-US" sz="1600" spc="-20" dirty="0">
                  <a:solidFill>
                    <a:schemeClr val="tx2"/>
                  </a:solidFill>
                </a:rPr>
                <a:t>of food produced in 2015.</a:t>
              </a:r>
            </a:p>
          </p:txBody>
        </p:sp>
        <p:cxnSp>
          <p:nvCxnSpPr>
            <p:cNvPr id="57" name="Straight Connector 56"/>
            <p:cNvCxnSpPr/>
            <p:nvPr/>
          </p:nvCxnSpPr>
          <p:spPr>
            <a:xfrm>
              <a:off x="3242193" y="5104365"/>
              <a:ext cx="2628459"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42193" y="3351195"/>
              <a:ext cx="2628459"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1" name="Freeform 6"/>
          <p:cNvSpPr>
            <a:spLocks noEditPoints="1"/>
          </p:cNvSpPr>
          <p:nvPr/>
        </p:nvSpPr>
        <p:spPr bwMode="auto">
          <a:xfrm>
            <a:off x="623" y="0"/>
            <a:ext cx="9144000" cy="6858000"/>
          </a:xfrm>
          <a:custGeom>
            <a:avLst/>
            <a:gdLst>
              <a:gd name="T0" fmla="*/ 96 w 5760"/>
              <a:gd name="T1" fmla="*/ 96 h 4320"/>
              <a:gd name="T2" fmla="*/ 5664 w 5760"/>
              <a:gd name="T3" fmla="*/ 96 h 4320"/>
              <a:gd name="T4" fmla="*/ 5664 w 5760"/>
              <a:gd name="T5" fmla="*/ 4224 h 4320"/>
              <a:gd name="T6" fmla="*/ 96 w 5760"/>
              <a:gd name="T7" fmla="*/ 4224 h 4320"/>
              <a:gd name="T8" fmla="*/ 96 w 5760"/>
              <a:gd name="T9" fmla="*/ 96 h 4320"/>
              <a:gd name="T10" fmla="*/ 0 w 5760"/>
              <a:gd name="T11" fmla="*/ 4320 h 4320"/>
              <a:gd name="T12" fmla="*/ 5760 w 5760"/>
              <a:gd name="T13" fmla="*/ 4320 h 4320"/>
              <a:gd name="T14" fmla="*/ 5760 w 5760"/>
              <a:gd name="T15" fmla="*/ 0 h 4320"/>
              <a:gd name="T16" fmla="*/ 0 w 5760"/>
              <a:gd name="T17" fmla="*/ 0 h 4320"/>
              <a:gd name="T18" fmla="*/ 0 w 5760"/>
              <a:gd name="T19"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96" y="96"/>
                </a:moveTo>
                <a:lnTo>
                  <a:pt x="5664" y="96"/>
                </a:lnTo>
                <a:lnTo>
                  <a:pt x="5664" y="4224"/>
                </a:lnTo>
                <a:lnTo>
                  <a:pt x="96" y="4224"/>
                </a:lnTo>
                <a:lnTo>
                  <a:pt x="96" y="96"/>
                </a:lnTo>
                <a:close/>
                <a:moveTo>
                  <a:pt x="0" y="4320"/>
                </a:moveTo>
                <a:lnTo>
                  <a:pt x="5760" y="4320"/>
                </a:lnTo>
                <a:lnTo>
                  <a:pt x="5760" y="0"/>
                </a:lnTo>
                <a:lnTo>
                  <a:pt x="0" y="0"/>
                </a:lnTo>
                <a:lnTo>
                  <a:pt x="0" y="4320"/>
                </a:lnTo>
                <a:close/>
              </a:path>
            </a:pathLst>
          </a:custGeom>
          <a:solidFill>
            <a:srgbClr val="F5E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cxnSp>
        <p:nvCxnSpPr>
          <p:cNvPr id="23" name="Straight Connector 22"/>
          <p:cNvCxnSpPr/>
          <p:nvPr/>
        </p:nvCxnSpPr>
        <p:spPr>
          <a:xfrm>
            <a:off x="7642049" y="6365727"/>
            <a:ext cx="0" cy="1903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4"/>
          <p:cNvGrpSpPr/>
          <p:nvPr/>
        </p:nvGrpSpPr>
        <p:grpSpPr>
          <a:xfrm>
            <a:off x="7781235" y="6216457"/>
            <a:ext cx="1068945" cy="339796"/>
            <a:chOff x="-5748338" y="-3163888"/>
            <a:chExt cx="2157413" cy="685800"/>
          </a:xfrm>
        </p:grpSpPr>
        <p:sp>
          <p:nvSpPr>
            <p:cNvPr id="26" name="Freeform 25"/>
            <p:cNvSpPr>
              <a:spLocks/>
            </p:cNvSpPr>
            <p:nvPr/>
          </p:nvSpPr>
          <p:spPr bwMode="auto">
            <a:xfrm>
              <a:off x="-3973513" y="-3141663"/>
              <a:ext cx="282575" cy="650875"/>
            </a:xfrm>
            <a:custGeom>
              <a:avLst/>
              <a:gdLst>
                <a:gd name="T0" fmla="*/ 2373 w 2623"/>
                <a:gd name="T1" fmla="*/ 5824 h 6026"/>
                <a:gd name="T2" fmla="*/ 2072 w 2623"/>
                <a:gd name="T3" fmla="*/ 5773 h 6026"/>
                <a:gd name="T4" fmla="*/ 1957 w 2623"/>
                <a:gd name="T5" fmla="*/ 5792 h 6026"/>
                <a:gd name="T6" fmla="*/ 1564 w 2623"/>
                <a:gd name="T7" fmla="*/ 5816 h 6026"/>
                <a:gd name="T8" fmla="*/ 986 w 2623"/>
                <a:gd name="T9" fmla="*/ 5849 h 6026"/>
                <a:gd name="T10" fmla="*/ 656 w 2623"/>
                <a:gd name="T11" fmla="*/ 5887 h 6026"/>
                <a:gd name="T12" fmla="*/ 458 w 2623"/>
                <a:gd name="T13" fmla="*/ 5900 h 6026"/>
                <a:gd name="T14" fmla="*/ 297 w 2623"/>
                <a:gd name="T15" fmla="*/ 6026 h 6026"/>
                <a:gd name="T16" fmla="*/ 217 w 2623"/>
                <a:gd name="T17" fmla="*/ 5745 h 6026"/>
                <a:gd name="T18" fmla="*/ 217 w 2623"/>
                <a:gd name="T19" fmla="*/ 5220 h 6026"/>
                <a:gd name="T20" fmla="*/ 217 w 2623"/>
                <a:gd name="T21" fmla="*/ 4590 h 6026"/>
                <a:gd name="T22" fmla="*/ 136 w 2623"/>
                <a:gd name="T23" fmla="*/ 3910 h 6026"/>
                <a:gd name="T24" fmla="*/ 104 w 2623"/>
                <a:gd name="T25" fmla="*/ 3533 h 6026"/>
                <a:gd name="T26" fmla="*/ 55 w 2623"/>
                <a:gd name="T27" fmla="*/ 2897 h 6026"/>
                <a:gd name="T28" fmla="*/ 18 w 2623"/>
                <a:gd name="T29" fmla="*/ 2346 h 6026"/>
                <a:gd name="T30" fmla="*/ 9 w 2623"/>
                <a:gd name="T31" fmla="*/ 1789 h 6026"/>
                <a:gd name="T32" fmla="*/ 25 w 2623"/>
                <a:gd name="T33" fmla="*/ 1245 h 6026"/>
                <a:gd name="T34" fmla="*/ 41 w 2623"/>
                <a:gd name="T35" fmla="*/ 735 h 6026"/>
                <a:gd name="T36" fmla="*/ 141 w 2623"/>
                <a:gd name="T37" fmla="*/ 307 h 6026"/>
                <a:gd name="T38" fmla="*/ 624 w 2623"/>
                <a:gd name="T39" fmla="*/ 206 h 6026"/>
                <a:gd name="T40" fmla="*/ 1106 w 2623"/>
                <a:gd name="T41" fmla="*/ 257 h 6026"/>
                <a:gd name="T42" fmla="*/ 1575 w 2623"/>
                <a:gd name="T43" fmla="*/ 142 h 6026"/>
                <a:gd name="T44" fmla="*/ 1911 w 2623"/>
                <a:gd name="T45" fmla="*/ 130 h 6026"/>
                <a:gd name="T46" fmla="*/ 2028 w 2623"/>
                <a:gd name="T47" fmla="*/ 0 h 6026"/>
                <a:gd name="T48" fmla="*/ 2482 w 2623"/>
                <a:gd name="T49" fmla="*/ 103 h 6026"/>
                <a:gd name="T50" fmla="*/ 2393 w 2623"/>
                <a:gd name="T51" fmla="*/ 382 h 6026"/>
                <a:gd name="T52" fmla="*/ 2413 w 2623"/>
                <a:gd name="T53" fmla="*/ 811 h 6026"/>
                <a:gd name="T54" fmla="*/ 2433 w 2623"/>
                <a:gd name="T55" fmla="*/ 1491 h 6026"/>
                <a:gd name="T56" fmla="*/ 2433 w 2623"/>
                <a:gd name="T57" fmla="*/ 2146 h 6026"/>
                <a:gd name="T58" fmla="*/ 2490 w 2623"/>
                <a:gd name="T59" fmla="*/ 2752 h 6026"/>
                <a:gd name="T60" fmla="*/ 2477 w 2623"/>
                <a:gd name="T61" fmla="*/ 3330 h 6026"/>
                <a:gd name="T62" fmla="*/ 2497 w 2623"/>
                <a:gd name="T63" fmla="*/ 3910 h 6026"/>
                <a:gd name="T64" fmla="*/ 2550 w 2623"/>
                <a:gd name="T65" fmla="*/ 4471 h 6026"/>
                <a:gd name="T66" fmla="*/ 2623 w 2623"/>
                <a:gd name="T67" fmla="*/ 5094 h 6026"/>
                <a:gd name="T68" fmla="*/ 2576 w 2623"/>
                <a:gd name="T69" fmla="*/ 5593 h 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3" h="6026">
                  <a:moveTo>
                    <a:pt x="2514" y="5748"/>
                  </a:moveTo>
                  <a:cubicBezTo>
                    <a:pt x="2373" y="5824"/>
                    <a:pt x="2373" y="5824"/>
                    <a:pt x="2373" y="5824"/>
                  </a:cubicBezTo>
                  <a:cubicBezTo>
                    <a:pt x="2192" y="5799"/>
                    <a:pt x="2192" y="5799"/>
                    <a:pt x="2192" y="5799"/>
                  </a:cubicBezTo>
                  <a:cubicBezTo>
                    <a:pt x="2072" y="5773"/>
                    <a:pt x="2072" y="5773"/>
                    <a:pt x="2072" y="5773"/>
                  </a:cubicBezTo>
                  <a:cubicBezTo>
                    <a:pt x="2045" y="5776"/>
                    <a:pt x="2045" y="5776"/>
                    <a:pt x="2045" y="5776"/>
                  </a:cubicBezTo>
                  <a:cubicBezTo>
                    <a:pt x="1957" y="5792"/>
                    <a:pt x="1957" y="5792"/>
                    <a:pt x="1957" y="5792"/>
                  </a:cubicBezTo>
                  <a:cubicBezTo>
                    <a:pt x="1871" y="5799"/>
                    <a:pt x="1871" y="5799"/>
                    <a:pt x="1871" y="5799"/>
                  </a:cubicBezTo>
                  <a:cubicBezTo>
                    <a:pt x="1564" y="5816"/>
                    <a:pt x="1564" y="5816"/>
                    <a:pt x="1564" y="5816"/>
                  </a:cubicBezTo>
                  <a:cubicBezTo>
                    <a:pt x="1265" y="5833"/>
                    <a:pt x="1265" y="5833"/>
                    <a:pt x="1265" y="5833"/>
                  </a:cubicBezTo>
                  <a:cubicBezTo>
                    <a:pt x="986" y="5849"/>
                    <a:pt x="986" y="5849"/>
                    <a:pt x="986" y="5849"/>
                  </a:cubicBezTo>
                  <a:cubicBezTo>
                    <a:pt x="790" y="5873"/>
                    <a:pt x="790" y="5873"/>
                    <a:pt x="790" y="5873"/>
                  </a:cubicBezTo>
                  <a:cubicBezTo>
                    <a:pt x="656" y="5887"/>
                    <a:pt x="656" y="5887"/>
                    <a:pt x="656" y="5887"/>
                  </a:cubicBezTo>
                  <a:cubicBezTo>
                    <a:pt x="555" y="5924"/>
                    <a:pt x="555" y="5924"/>
                    <a:pt x="555" y="5924"/>
                  </a:cubicBezTo>
                  <a:cubicBezTo>
                    <a:pt x="458" y="5900"/>
                    <a:pt x="458" y="5900"/>
                    <a:pt x="458" y="5900"/>
                  </a:cubicBezTo>
                  <a:cubicBezTo>
                    <a:pt x="378" y="5976"/>
                    <a:pt x="378" y="5976"/>
                    <a:pt x="378" y="5976"/>
                  </a:cubicBezTo>
                  <a:cubicBezTo>
                    <a:pt x="297" y="6026"/>
                    <a:pt x="297" y="6026"/>
                    <a:pt x="297" y="6026"/>
                  </a:cubicBezTo>
                  <a:cubicBezTo>
                    <a:pt x="186" y="5996"/>
                    <a:pt x="186" y="5996"/>
                    <a:pt x="186" y="5996"/>
                  </a:cubicBezTo>
                  <a:cubicBezTo>
                    <a:pt x="217" y="5745"/>
                    <a:pt x="217" y="5745"/>
                    <a:pt x="217" y="5745"/>
                  </a:cubicBezTo>
                  <a:cubicBezTo>
                    <a:pt x="237" y="5497"/>
                    <a:pt x="237" y="5497"/>
                    <a:pt x="237" y="5497"/>
                  </a:cubicBezTo>
                  <a:cubicBezTo>
                    <a:pt x="237" y="5497"/>
                    <a:pt x="237" y="5371"/>
                    <a:pt x="217" y="5220"/>
                  </a:cubicBezTo>
                  <a:cubicBezTo>
                    <a:pt x="208" y="5153"/>
                    <a:pt x="208" y="4902"/>
                    <a:pt x="208" y="4902"/>
                  </a:cubicBezTo>
                  <a:cubicBezTo>
                    <a:pt x="217" y="4590"/>
                    <a:pt x="217" y="4590"/>
                    <a:pt x="217" y="4590"/>
                  </a:cubicBezTo>
                  <a:cubicBezTo>
                    <a:pt x="176" y="4241"/>
                    <a:pt x="176" y="4241"/>
                    <a:pt x="176" y="4241"/>
                  </a:cubicBezTo>
                  <a:cubicBezTo>
                    <a:pt x="136" y="3910"/>
                    <a:pt x="136" y="3910"/>
                    <a:pt x="136" y="3910"/>
                  </a:cubicBezTo>
                  <a:cubicBezTo>
                    <a:pt x="116" y="3668"/>
                    <a:pt x="116" y="3668"/>
                    <a:pt x="116" y="3668"/>
                  </a:cubicBezTo>
                  <a:cubicBezTo>
                    <a:pt x="104" y="3533"/>
                    <a:pt x="104" y="3533"/>
                    <a:pt x="104" y="3533"/>
                  </a:cubicBezTo>
                  <a:cubicBezTo>
                    <a:pt x="76" y="3204"/>
                    <a:pt x="76" y="3204"/>
                    <a:pt x="76" y="3204"/>
                  </a:cubicBezTo>
                  <a:cubicBezTo>
                    <a:pt x="55" y="2897"/>
                    <a:pt x="55" y="2897"/>
                    <a:pt x="55" y="2897"/>
                  </a:cubicBezTo>
                  <a:cubicBezTo>
                    <a:pt x="36" y="2625"/>
                    <a:pt x="36" y="2625"/>
                    <a:pt x="36" y="2625"/>
                  </a:cubicBezTo>
                  <a:cubicBezTo>
                    <a:pt x="18" y="2346"/>
                    <a:pt x="18" y="2346"/>
                    <a:pt x="18" y="2346"/>
                  </a:cubicBezTo>
                  <a:cubicBezTo>
                    <a:pt x="0" y="2070"/>
                    <a:pt x="0" y="2070"/>
                    <a:pt x="0" y="2070"/>
                  </a:cubicBezTo>
                  <a:cubicBezTo>
                    <a:pt x="9" y="1789"/>
                    <a:pt x="9" y="1789"/>
                    <a:pt x="9" y="1789"/>
                  </a:cubicBezTo>
                  <a:cubicBezTo>
                    <a:pt x="17" y="1520"/>
                    <a:pt x="17" y="1520"/>
                    <a:pt x="17" y="1520"/>
                  </a:cubicBezTo>
                  <a:cubicBezTo>
                    <a:pt x="25" y="1245"/>
                    <a:pt x="25" y="1245"/>
                    <a:pt x="25" y="1245"/>
                  </a:cubicBezTo>
                  <a:cubicBezTo>
                    <a:pt x="33" y="989"/>
                    <a:pt x="33" y="989"/>
                    <a:pt x="33" y="989"/>
                  </a:cubicBezTo>
                  <a:cubicBezTo>
                    <a:pt x="41" y="735"/>
                    <a:pt x="41" y="735"/>
                    <a:pt x="41" y="735"/>
                  </a:cubicBezTo>
                  <a:cubicBezTo>
                    <a:pt x="95" y="504"/>
                    <a:pt x="95" y="504"/>
                    <a:pt x="95" y="504"/>
                  </a:cubicBezTo>
                  <a:cubicBezTo>
                    <a:pt x="141" y="307"/>
                    <a:pt x="141" y="307"/>
                    <a:pt x="141" y="307"/>
                  </a:cubicBezTo>
                  <a:cubicBezTo>
                    <a:pt x="362" y="206"/>
                    <a:pt x="362" y="206"/>
                    <a:pt x="362" y="206"/>
                  </a:cubicBezTo>
                  <a:cubicBezTo>
                    <a:pt x="624" y="206"/>
                    <a:pt x="624" y="206"/>
                    <a:pt x="624" y="206"/>
                  </a:cubicBezTo>
                  <a:cubicBezTo>
                    <a:pt x="945" y="231"/>
                    <a:pt x="945" y="231"/>
                    <a:pt x="945" y="231"/>
                  </a:cubicBezTo>
                  <a:cubicBezTo>
                    <a:pt x="1106" y="257"/>
                    <a:pt x="1106" y="257"/>
                    <a:pt x="1106" y="257"/>
                  </a:cubicBezTo>
                  <a:cubicBezTo>
                    <a:pt x="1368" y="181"/>
                    <a:pt x="1368" y="181"/>
                    <a:pt x="1368" y="181"/>
                  </a:cubicBezTo>
                  <a:cubicBezTo>
                    <a:pt x="1575" y="142"/>
                    <a:pt x="1575" y="142"/>
                    <a:pt x="1575" y="142"/>
                  </a:cubicBezTo>
                  <a:cubicBezTo>
                    <a:pt x="1770" y="105"/>
                    <a:pt x="1770" y="105"/>
                    <a:pt x="1770" y="105"/>
                  </a:cubicBezTo>
                  <a:cubicBezTo>
                    <a:pt x="1911" y="130"/>
                    <a:pt x="1911" y="130"/>
                    <a:pt x="1911" y="130"/>
                  </a:cubicBezTo>
                  <a:cubicBezTo>
                    <a:pt x="1888" y="0"/>
                    <a:pt x="1888" y="0"/>
                    <a:pt x="1888" y="0"/>
                  </a:cubicBezTo>
                  <a:cubicBezTo>
                    <a:pt x="2028" y="0"/>
                    <a:pt x="2028" y="0"/>
                    <a:pt x="2028" y="0"/>
                  </a:cubicBezTo>
                  <a:cubicBezTo>
                    <a:pt x="2192" y="105"/>
                    <a:pt x="2192" y="105"/>
                    <a:pt x="2192" y="105"/>
                  </a:cubicBezTo>
                  <a:cubicBezTo>
                    <a:pt x="2482" y="103"/>
                    <a:pt x="2482" y="103"/>
                    <a:pt x="2482" y="103"/>
                  </a:cubicBezTo>
                  <a:cubicBezTo>
                    <a:pt x="2542" y="329"/>
                    <a:pt x="2542" y="329"/>
                    <a:pt x="2542" y="329"/>
                  </a:cubicBezTo>
                  <a:cubicBezTo>
                    <a:pt x="2393" y="382"/>
                    <a:pt x="2393" y="382"/>
                    <a:pt x="2393" y="382"/>
                  </a:cubicBezTo>
                  <a:cubicBezTo>
                    <a:pt x="2404" y="606"/>
                    <a:pt x="2404" y="606"/>
                    <a:pt x="2404" y="606"/>
                  </a:cubicBezTo>
                  <a:cubicBezTo>
                    <a:pt x="2413" y="811"/>
                    <a:pt x="2413" y="811"/>
                    <a:pt x="2413" y="811"/>
                  </a:cubicBezTo>
                  <a:cubicBezTo>
                    <a:pt x="2424" y="1163"/>
                    <a:pt x="2424" y="1163"/>
                    <a:pt x="2424" y="1163"/>
                  </a:cubicBezTo>
                  <a:cubicBezTo>
                    <a:pt x="2433" y="1491"/>
                    <a:pt x="2433" y="1491"/>
                    <a:pt x="2433" y="1491"/>
                  </a:cubicBezTo>
                  <a:cubicBezTo>
                    <a:pt x="2433" y="1832"/>
                    <a:pt x="2433" y="1832"/>
                    <a:pt x="2433" y="1832"/>
                  </a:cubicBezTo>
                  <a:cubicBezTo>
                    <a:pt x="2433" y="2146"/>
                    <a:pt x="2433" y="2146"/>
                    <a:pt x="2433" y="2146"/>
                  </a:cubicBezTo>
                  <a:cubicBezTo>
                    <a:pt x="2494" y="2448"/>
                    <a:pt x="2494" y="2448"/>
                    <a:pt x="2494" y="2448"/>
                  </a:cubicBezTo>
                  <a:cubicBezTo>
                    <a:pt x="2490" y="2752"/>
                    <a:pt x="2490" y="2752"/>
                    <a:pt x="2490" y="2752"/>
                  </a:cubicBezTo>
                  <a:cubicBezTo>
                    <a:pt x="2590" y="3069"/>
                    <a:pt x="2590" y="3069"/>
                    <a:pt x="2590" y="3069"/>
                  </a:cubicBezTo>
                  <a:cubicBezTo>
                    <a:pt x="2477" y="3330"/>
                    <a:pt x="2477" y="3330"/>
                    <a:pt x="2477" y="3330"/>
                  </a:cubicBezTo>
                  <a:cubicBezTo>
                    <a:pt x="2487" y="3620"/>
                    <a:pt x="2487" y="3620"/>
                    <a:pt x="2487" y="3620"/>
                  </a:cubicBezTo>
                  <a:cubicBezTo>
                    <a:pt x="2497" y="3910"/>
                    <a:pt x="2497" y="3910"/>
                    <a:pt x="2497" y="3910"/>
                  </a:cubicBezTo>
                  <a:cubicBezTo>
                    <a:pt x="2519" y="4155"/>
                    <a:pt x="2519" y="4155"/>
                    <a:pt x="2519" y="4155"/>
                  </a:cubicBezTo>
                  <a:cubicBezTo>
                    <a:pt x="2550" y="4471"/>
                    <a:pt x="2550" y="4471"/>
                    <a:pt x="2550" y="4471"/>
                  </a:cubicBezTo>
                  <a:cubicBezTo>
                    <a:pt x="2576" y="4759"/>
                    <a:pt x="2576" y="4759"/>
                    <a:pt x="2576" y="4759"/>
                  </a:cubicBezTo>
                  <a:cubicBezTo>
                    <a:pt x="2623" y="5094"/>
                    <a:pt x="2623" y="5094"/>
                    <a:pt x="2623" y="5094"/>
                  </a:cubicBezTo>
                  <a:cubicBezTo>
                    <a:pt x="2576" y="5394"/>
                    <a:pt x="2576" y="5394"/>
                    <a:pt x="2576" y="5394"/>
                  </a:cubicBezTo>
                  <a:cubicBezTo>
                    <a:pt x="2576" y="5593"/>
                    <a:pt x="2576" y="5593"/>
                    <a:pt x="2576" y="5593"/>
                  </a:cubicBezTo>
                  <a:lnTo>
                    <a:pt x="2514" y="5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5748338" y="-2738438"/>
              <a:ext cx="201613" cy="134938"/>
            </a:xfrm>
            <a:custGeom>
              <a:avLst/>
              <a:gdLst>
                <a:gd name="T0" fmla="*/ 1322 w 1863"/>
                <a:gd name="T1" fmla="*/ 209 h 1263"/>
                <a:gd name="T2" fmla="*/ 1304 w 1863"/>
                <a:gd name="T3" fmla="*/ 209 h 1263"/>
                <a:gd name="T4" fmla="*/ 894 w 1863"/>
                <a:gd name="T5" fmla="*/ 1263 h 1263"/>
                <a:gd name="T6" fmla="*/ 820 w 1863"/>
                <a:gd name="T7" fmla="*/ 1263 h 1263"/>
                <a:gd name="T8" fmla="*/ 411 w 1863"/>
                <a:gd name="T9" fmla="*/ 209 h 1263"/>
                <a:gd name="T10" fmla="*/ 394 w 1863"/>
                <a:gd name="T11" fmla="*/ 209 h 1263"/>
                <a:gd name="T12" fmla="*/ 322 w 1863"/>
                <a:gd name="T13" fmla="*/ 959 h 1263"/>
                <a:gd name="T14" fmla="*/ 490 w 1863"/>
                <a:gd name="T15" fmla="*/ 1202 h 1263"/>
                <a:gd name="T16" fmla="*/ 490 w 1863"/>
                <a:gd name="T17" fmla="*/ 1263 h 1263"/>
                <a:gd name="T18" fmla="*/ 0 w 1863"/>
                <a:gd name="T19" fmla="*/ 1263 h 1263"/>
                <a:gd name="T20" fmla="*/ 0 w 1863"/>
                <a:gd name="T21" fmla="*/ 1202 h 1263"/>
                <a:gd name="T22" fmla="*/ 212 w 1863"/>
                <a:gd name="T23" fmla="*/ 956 h 1263"/>
                <a:gd name="T24" fmla="*/ 306 w 1863"/>
                <a:gd name="T25" fmla="*/ 118 h 1263"/>
                <a:gd name="T26" fmla="*/ 116 w 1863"/>
                <a:gd name="T27" fmla="*/ 62 h 1263"/>
                <a:gd name="T28" fmla="*/ 116 w 1863"/>
                <a:gd name="T29" fmla="*/ 0 h 1263"/>
                <a:gd name="T30" fmla="*/ 599 w 1863"/>
                <a:gd name="T31" fmla="*/ 0 h 1263"/>
                <a:gd name="T32" fmla="*/ 931 w 1863"/>
                <a:gd name="T33" fmla="*/ 887 h 1263"/>
                <a:gd name="T34" fmla="*/ 1275 w 1863"/>
                <a:gd name="T35" fmla="*/ 0 h 1263"/>
                <a:gd name="T36" fmla="*/ 1760 w 1863"/>
                <a:gd name="T37" fmla="*/ 0 h 1263"/>
                <a:gd name="T38" fmla="*/ 1760 w 1863"/>
                <a:gd name="T39" fmla="*/ 62 h 1263"/>
                <a:gd name="T40" fmla="*/ 1576 w 1863"/>
                <a:gd name="T41" fmla="*/ 204 h 1263"/>
                <a:gd name="T42" fmla="*/ 1582 w 1863"/>
                <a:gd name="T43" fmla="*/ 328 h 1263"/>
                <a:gd name="T44" fmla="*/ 1642 w 1863"/>
                <a:gd name="T45" fmla="*/ 941 h 1263"/>
                <a:gd name="T46" fmla="*/ 1863 w 1863"/>
                <a:gd name="T47" fmla="*/ 1202 h 1263"/>
                <a:gd name="T48" fmla="*/ 1863 w 1863"/>
                <a:gd name="T49" fmla="*/ 1263 h 1263"/>
                <a:gd name="T50" fmla="*/ 1210 w 1863"/>
                <a:gd name="T51" fmla="*/ 1263 h 1263"/>
                <a:gd name="T52" fmla="*/ 1210 w 1863"/>
                <a:gd name="T53" fmla="*/ 1202 h 1263"/>
                <a:gd name="T54" fmla="*/ 1392 w 1863"/>
                <a:gd name="T55" fmla="*/ 1020 h 1263"/>
                <a:gd name="T56" fmla="*/ 1388 w 1863"/>
                <a:gd name="T57" fmla="*/ 921 h 1263"/>
                <a:gd name="T58" fmla="*/ 1322 w 1863"/>
                <a:gd name="T59" fmla="*/ 209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3" h="1263">
                  <a:moveTo>
                    <a:pt x="1322" y="209"/>
                  </a:moveTo>
                  <a:cubicBezTo>
                    <a:pt x="1304" y="209"/>
                    <a:pt x="1304" y="209"/>
                    <a:pt x="1304" y="209"/>
                  </a:cubicBezTo>
                  <a:cubicBezTo>
                    <a:pt x="894" y="1263"/>
                    <a:pt x="894" y="1263"/>
                    <a:pt x="894" y="1263"/>
                  </a:cubicBezTo>
                  <a:cubicBezTo>
                    <a:pt x="820" y="1263"/>
                    <a:pt x="820" y="1263"/>
                    <a:pt x="820" y="1263"/>
                  </a:cubicBezTo>
                  <a:cubicBezTo>
                    <a:pt x="411" y="209"/>
                    <a:pt x="411" y="209"/>
                    <a:pt x="411" y="209"/>
                  </a:cubicBezTo>
                  <a:cubicBezTo>
                    <a:pt x="394" y="209"/>
                    <a:pt x="394" y="209"/>
                    <a:pt x="394" y="209"/>
                  </a:cubicBezTo>
                  <a:cubicBezTo>
                    <a:pt x="322" y="959"/>
                    <a:pt x="322" y="959"/>
                    <a:pt x="322" y="959"/>
                  </a:cubicBezTo>
                  <a:cubicBezTo>
                    <a:pt x="305" y="1104"/>
                    <a:pt x="344" y="1196"/>
                    <a:pt x="490" y="1202"/>
                  </a:cubicBezTo>
                  <a:cubicBezTo>
                    <a:pt x="490" y="1263"/>
                    <a:pt x="490" y="1263"/>
                    <a:pt x="490" y="1263"/>
                  </a:cubicBezTo>
                  <a:cubicBezTo>
                    <a:pt x="0" y="1263"/>
                    <a:pt x="0" y="1263"/>
                    <a:pt x="0" y="1263"/>
                  </a:cubicBezTo>
                  <a:cubicBezTo>
                    <a:pt x="0" y="1202"/>
                    <a:pt x="0" y="1202"/>
                    <a:pt x="0" y="1202"/>
                  </a:cubicBezTo>
                  <a:cubicBezTo>
                    <a:pt x="130" y="1198"/>
                    <a:pt x="192" y="1144"/>
                    <a:pt x="212" y="956"/>
                  </a:cubicBezTo>
                  <a:cubicBezTo>
                    <a:pt x="306" y="118"/>
                    <a:pt x="306" y="118"/>
                    <a:pt x="306" y="118"/>
                  </a:cubicBezTo>
                  <a:cubicBezTo>
                    <a:pt x="273" y="76"/>
                    <a:pt x="203" y="62"/>
                    <a:pt x="116" y="62"/>
                  </a:cubicBezTo>
                  <a:cubicBezTo>
                    <a:pt x="116" y="0"/>
                    <a:pt x="116" y="0"/>
                    <a:pt x="116" y="0"/>
                  </a:cubicBezTo>
                  <a:cubicBezTo>
                    <a:pt x="599" y="0"/>
                    <a:pt x="599" y="0"/>
                    <a:pt x="599" y="0"/>
                  </a:cubicBezTo>
                  <a:cubicBezTo>
                    <a:pt x="931" y="887"/>
                    <a:pt x="931" y="887"/>
                    <a:pt x="931" y="887"/>
                  </a:cubicBezTo>
                  <a:cubicBezTo>
                    <a:pt x="1275" y="0"/>
                    <a:pt x="1275" y="0"/>
                    <a:pt x="1275" y="0"/>
                  </a:cubicBezTo>
                  <a:cubicBezTo>
                    <a:pt x="1760" y="0"/>
                    <a:pt x="1760" y="0"/>
                    <a:pt x="1760" y="0"/>
                  </a:cubicBezTo>
                  <a:cubicBezTo>
                    <a:pt x="1760" y="62"/>
                    <a:pt x="1760" y="62"/>
                    <a:pt x="1760" y="62"/>
                  </a:cubicBezTo>
                  <a:cubicBezTo>
                    <a:pt x="1660" y="65"/>
                    <a:pt x="1576" y="88"/>
                    <a:pt x="1576" y="204"/>
                  </a:cubicBezTo>
                  <a:cubicBezTo>
                    <a:pt x="1576" y="220"/>
                    <a:pt x="1582" y="314"/>
                    <a:pt x="1582" y="328"/>
                  </a:cubicBezTo>
                  <a:cubicBezTo>
                    <a:pt x="1642" y="941"/>
                    <a:pt x="1642" y="941"/>
                    <a:pt x="1642" y="941"/>
                  </a:cubicBezTo>
                  <a:cubicBezTo>
                    <a:pt x="1665" y="1175"/>
                    <a:pt x="1751" y="1190"/>
                    <a:pt x="1863" y="1202"/>
                  </a:cubicBezTo>
                  <a:cubicBezTo>
                    <a:pt x="1863" y="1263"/>
                    <a:pt x="1863" y="1263"/>
                    <a:pt x="1863" y="1263"/>
                  </a:cubicBezTo>
                  <a:cubicBezTo>
                    <a:pt x="1210" y="1263"/>
                    <a:pt x="1210" y="1263"/>
                    <a:pt x="1210" y="1263"/>
                  </a:cubicBezTo>
                  <a:cubicBezTo>
                    <a:pt x="1210" y="1202"/>
                    <a:pt x="1210" y="1202"/>
                    <a:pt x="1210" y="1202"/>
                  </a:cubicBezTo>
                  <a:cubicBezTo>
                    <a:pt x="1333" y="1194"/>
                    <a:pt x="1392" y="1169"/>
                    <a:pt x="1392" y="1020"/>
                  </a:cubicBezTo>
                  <a:cubicBezTo>
                    <a:pt x="1388" y="921"/>
                    <a:pt x="1388" y="921"/>
                    <a:pt x="1388" y="921"/>
                  </a:cubicBezTo>
                  <a:lnTo>
                    <a:pt x="1322" y="2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5272088" y="-2738438"/>
              <a:ext cx="166688" cy="138113"/>
            </a:xfrm>
            <a:custGeom>
              <a:avLst/>
              <a:gdLst>
                <a:gd name="T0" fmla="*/ 238 w 1545"/>
                <a:gd name="T1" fmla="*/ 332 h 1290"/>
                <a:gd name="T2" fmla="*/ 0 w 1545"/>
                <a:gd name="T3" fmla="*/ 61 h 1290"/>
                <a:gd name="T4" fmla="*/ 0 w 1545"/>
                <a:gd name="T5" fmla="*/ 0 h 1290"/>
                <a:gd name="T6" fmla="*/ 433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8 w 1545"/>
                <a:gd name="T33" fmla="*/ 1201 h 1290"/>
                <a:gd name="T34" fmla="*/ 568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4" y="79"/>
                    <a:pt x="0" y="61"/>
                  </a:cubicBezTo>
                  <a:cubicBezTo>
                    <a:pt x="0" y="0"/>
                    <a:pt x="0" y="0"/>
                    <a:pt x="0" y="0"/>
                  </a:cubicBezTo>
                  <a:cubicBezTo>
                    <a:pt x="433" y="0"/>
                    <a:pt x="433" y="0"/>
                    <a:pt x="433"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1"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8" y="1201"/>
                    <a:pt x="568" y="1201"/>
                    <a:pt x="568" y="1201"/>
                  </a:cubicBezTo>
                  <a:cubicBezTo>
                    <a:pt x="568" y="1262"/>
                    <a:pt x="568" y="1262"/>
                    <a:pt x="568"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4689475" y="-2738438"/>
              <a:ext cx="166688" cy="138113"/>
            </a:xfrm>
            <a:custGeom>
              <a:avLst/>
              <a:gdLst>
                <a:gd name="T0" fmla="*/ 238 w 1545"/>
                <a:gd name="T1" fmla="*/ 332 h 1290"/>
                <a:gd name="T2" fmla="*/ 0 w 1545"/>
                <a:gd name="T3" fmla="*/ 61 h 1290"/>
                <a:gd name="T4" fmla="*/ 0 w 1545"/>
                <a:gd name="T5" fmla="*/ 0 h 1290"/>
                <a:gd name="T6" fmla="*/ 434 w 1545"/>
                <a:gd name="T7" fmla="*/ 0 h 1290"/>
                <a:gd name="T8" fmla="*/ 1239 w 1545"/>
                <a:gd name="T9" fmla="*/ 929 h 1290"/>
                <a:gd name="T10" fmla="*/ 1239 w 1545"/>
                <a:gd name="T11" fmla="*/ 276 h 1290"/>
                <a:gd name="T12" fmla="*/ 1027 w 1545"/>
                <a:gd name="T13" fmla="*/ 61 h 1290"/>
                <a:gd name="T14" fmla="*/ 1027 w 1545"/>
                <a:gd name="T15" fmla="*/ 0 h 1290"/>
                <a:gd name="T16" fmla="*/ 1545 w 1545"/>
                <a:gd name="T17" fmla="*/ 0 h 1290"/>
                <a:gd name="T18" fmla="*/ 1545 w 1545"/>
                <a:gd name="T19" fmla="*/ 61 h 1290"/>
                <a:gd name="T20" fmla="*/ 1337 w 1545"/>
                <a:gd name="T21" fmla="*/ 276 h 1290"/>
                <a:gd name="T22" fmla="*/ 1337 w 1545"/>
                <a:gd name="T23" fmla="*/ 1290 h 1290"/>
                <a:gd name="T24" fmla="*/ 1215 w 1545"/>
                <a:gd name="T25" fmla="*/ 1290 h 1290"/>
                <a:gd name="T26" fmla="*/ 339 w 1545"/>
                <a:gd name="T27" fmla="*/ 268 h 1290"/>
                <a:gd name="T28" fmla="*/ 339 w 1545"/>
                <a:gd name="T29" fmla="*/ 989 h 1290"/>
                <a:gd name="T30" fmla="*/ 518 w 1545"/>
                <a:gd name="T31" fmla="*/ 1201 h 1290"/>
                <a:gd name="T32" fmla="*/ 569 w 1545"/>
                <a:gd name="T33" fmla="*/ 1201 h 1290"/>
                <a:gd name="T34" fmla="*/ 569 w 1545"/>
                <a:gd name="T35" fmla="*/ 1262 h 1290"/>
                <a:gd name="T36" fmla="*/ 33 w 1545"/>
                <a:gd name="T37" fmla="*/ 1262 h 1290"/>
                <a:gd name="T38" fmla="*/ 33 w 1545"/>
                <a:gd name="T39" fmla="*/ 1201 h 1290"/>
                <a:gd name="T40" fmla="*/ 238 w 1545"/>
                <a:gd name="T41" fmla="*/ 983 h 1290"/>
                <a:gd name="T42" fmla="*/ 238 w 1545"/>
                <a:gd name="T43" fmla="*/ 33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5" h="1290">
                  <a:moveTo>
                    <a:pt x="238" y="332"/>
                  </a:moveTo>
                  <a:cubicBezTo>
                    <a:pt x="238" y="200"/>
                    <a:pt x="235" y="79"/>
                    <a:pt x="0" y="61"/>
                  </a:cubicBezTo>
                  <a:cubicBezTo>
                    <a:pt x="0" y="0"/>
                    <a:pt x="0" y="0"/>
                    <a:pt x="0" y="0"/>
                  </a:cubicBezTo>
                  <a:cubicBezTo>
                    <a:pt x="434" y="0"/>
                    <a:pt x="434" y="0"/>
                    <a:pt x="434" y="0"/>
                  </a:cubicBezTo>
                  <a:cubicBezTo>
                    <a:pt x="1239" y="929"/>
                    <a:pt x="1239" y="929"/>
                    <a:pt x="1239" y="929"/>
                  </a:cubicBezTo>
                  <a:cubicBezTo>
                    <a:pt x="1239" y="276"/>
                    <a:pt x="1239" y="276"/>
                    <a:pt x="1239" y="276"/>
                  </a:cubicBezTo>
                  <a:cubicBezTo>
                    <a:pt x="1239" y="87"/>
                    <a:pt x="1160" y="67"/>
                    <a:pt x="1027" y="61"/>
                  </a:cubicBezTo>
                  <a:cubicBezTo>
                    <a:pt x="1027" y="0"/>
                    <a:pt x="1027" y="0"/>
                    <a:pt x="1027" y="0"/>
                  </a:cubicBezTo>
                  <a:cubicBezTo>
                    <a:pt x="1545" y="0"/>
                    <a:pt x="1545" y="0"/>
                    <a:pt x="1545" y="0"/>
                  </a:cubicBezTo>
                  <a:cubicBezTo>
                    <a:pt x="1545" y="61"/>
                    <a:pt x="1545" y="61"/>
                    <a:pt x="1545" y="61"/>
                  </a:cubicBezTo>
                  <a:cubicBezTo>
                    <a:pt x="1412" y="68"/>
                    <a:pt x="1337" y="87"/>
                    <a:pt x="1337" y="276"/>
                  </a:cubicBezTo>
                  <a:cubicBezTo>
                    <a:pt x="1337" y="1290"/>
                    <a:pt x="1337" y="1290"/>
                    <a:pt x="1337" y="1290"/>
                  </a:cubicBezTo>
                  <a:cubicBezTo>
                    <a:pt x="1215" y="1290"/>
                    <a:pt x="1215" y="1290"/>
                    <a:pt x="1215" y="1290"/>
                  </a:cubicBezTo>
                  <a:cubicBezTo>
                    <a:pt x="339" y="268"/>
                    <a:pt x="339" y="268"/>
                    <a:pt x="339" y="268"/>
                  </a:cubicBezTo>
                  <a:cubicBezTo>
                    <a:pt x="339" y="989"/>
                    <a:pt x="339" y="989"/>
                    <a:pt x="339" y="989"/>
                  </a:cubicBezTo>
                  <a:cubicBezTo>
                    <a:pt x="339" y="1108"/>
                    <a:pt x="384" y="1201"/>
                    <a:pt x="518" y="1201"/>
                  </a:cubicBezTo>
                  <a:cubicBezTo>
                    <a:pt x="569" y="1201"/>
                    <a:pt x="569" y="1201"/>
                    <a:pt x="569" y="1201"/>
                  </a:cubicBezTo>
                  <a:cubicBezTo>
                    <a:pt x="569" y="1262"/>
                    <a:pt x="569" y="1262"/>
                    <a:pt x="569" y="1262"/>
                  </a:cubicBezTo>
                  <a:cubicBezTo>
                    <a:pt x="33" y="1262"/>
                    <a:pt x="33" y="1262"/>
                    <a:pt x="33" y="1262"/>
                  </a:cubicBezTo>
                  <a:cubicBezTo>
                    <a:pt x="33" y="1201"/>
                    <a:pt x="33" y="1201"/>
                    <a:pt x="33" y="1201"/>
                  </a:cubicBezTo>
                  <a:cubicBezTo>
                    <a:pt x="161" y="1194"/>
                    <a:pt x="238" y="1159"/>
                    <a:pt x="238" y="983"/>
                  </a:cubicBezTo>
                  <a:lnTo>
                    <a:pt x="238" y="3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5492750" y="-2743201"/>
              <a:ext cx="161925" cy="142875"/>
            </a:xfrm>
            <a:custGeom>
              <a:avLst/>
              <a:gdLst>
                <a:gd name="T0" fmla="*/ 745 w 1497"/>
                <a:gd name="T1" fmla="*/ 96 h 1321"/>
                <a:gd name="T2" fmla="*/ 274 w 1497"/>
                <a:gd name="T3" fmla="*/ 667 h 1321"/>
                <a:gd name="T4" fmla="*/ 745 w 1497"/>
                <a:gd name="T5" fmla="*/ 1224 h 1321"/>
                <a:gd name="T6" fmla="*/ 1223 w 1497"/>
                <a:gd name="T7" fmla="*/ 660 h 1321"/>
                <a:gd name="T8" fmla="*/ 745 w 1497"/>
                <a:gd name="T9" fmla="*/ 96 h 1321"/>
                <a:gd name="T10" fmla="*/ 742 w 1497"/>
                <a:gd name="T11" fmla="*/ 1321 h 1321"/>
                <a:gd name="T12" fmla="*/ 0 w 1497"/>
                <a:gd name="T13" fmla="*/ 660 h 1321"/>
                <a:gd name="T14" fmla="*/ 732 w 1497"/>
                <a:gd name="T15" fmla="*/ 0 h 1321"/>
                <a:gd name="T16" fmla="*/ 1497 w 1497"/>
                <a:gd name="T17" fmla="*/ 664 h 1321"/>
                <a:gd name="T18" fmla="*/ 742 w 1497"/>
                <a:gd name="T19" fmla="*/ 132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7" h="1321">
                  <a:moveTo>
                    <a:pt x="745" y="96"/>
                  </a:moveTo>
                  <a:cubicBezTo>
                    <a:pt x="434" y="96"/>
                    <a:pt x="274" y="346"/>
                    <a:pt x="274" y="667"/>
                  </a:cubicBezTo>
                  <a:cubicBezTo>
                    <a:pt x="274" y="1004"/>
                    <a:pt x="456" y="1224"/>
                    <a:pt x="745" y="1224"/>
                  </a:cubicBezTo>
                  <a:cubicBezTo>
                    <a:pt x="957" y="1224"/>
                    <a:pt x="1223" y="1094"/>
                    <a:pt x="1223" y="660"/>
                  </a:cubicBezTo>
                  <a:cubicBezTo>
                    <a:pt x="1223" y="200"/>
                    <a:pt x="940" y="96"/>
                    <a:pt x="745" y="96"/>
                  </a:cubicBezTo>
                  <a:moveTo>
                    <a:pt x="742" y="1321"/>
                  </a:moveTo>
                  <a:cubicBezTo>
                    <a:pt x="259" y="1321"/>
                    <a:pt x="0" y="994"/>
                    <a:pt x="0" y="660"/>
                  </a:cubicBezTo>
                  <a:cubicBezTo>
                    <a:pt x="0" y="307"/>
                    <a:pt x="277" y="0"/>
                    <a:pt x="732" y="0"/>
                  </a:cubicBezTo>
                  <a:cubicBezTo>
                    <a:pt x="1177" y="0"/>
                    <a:pt x="1497" y="281"/>
                    <a:pt x="1497" y="664"/>
                  </a:cubicBezTo>
                  <a:cubicBezTo>
                    <a:pt x="1497" y="1001"/>
                    <a:pt x="1213" y="1321"/>
                    <a:pt x="742" y="132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EditPoints="1"/>
            </p:cNvSpPr>
            <p:nvPr/>
          </p:nvSpPr>
          <p:spPr bwMode="auto">
            <a:xfrm>
              <a:off x="-4284663" y="-2743201"/>
              <a:ext cx="161925" cy="142875"/>
            </a:xfrm>
            <a:custGeom>
              <a:avLst/>
              <a:gdLst>
                <a:gd name="T0" fmla="*/ 745 w 1496"/>
                <a:gd name="T1" fmla="*/ 97 h 1322"/>
                <a:gd name="T2" fmla="*/ 273 w 1496"/>
                <a:gd name="T3" fmla="*/ 667 h 1322"/>
                <a:gd name="T4" fmla="*/ 745 w 1496"/>
                <a:gd name="T5" fmla="*/ 1225 h 1322"/>
                <a:gd name="T6" fmla="*/ 1222 w 1496"/>
                <a:gd name="T7" fmla="*/ 661 h 1322"/>
                <a:gd name="T8" fmla="*/ 745 w 1496"/>
                <a:gd name="T9" fmla="*/ 97 h 1322"/>
                <a:gd name="T10" fmla="*/ 741 w 1496"/>
                <a:gd name="T11" fmla="*/ 1322 h 1322"/>
                <a:gd name="T12" fmla="*/ 0 w 1496"/>
                <a:gd name="T13" fmla="*/ 661 h 1322"/>
                <a:gd name="T14" fmla="*/ 731 w 1496"/>
                <a:gd name="T15" fmla="*/ 0 h 1322"/>
                <a:gd name="T16" fmla="*/ 1496 w 1496"/>
                <a:gd name="T17" fmla="*/ 664 h 1322"/>
                <a:gd name="T18" fmla="*/ 741 w 1496"/>
                <a:gd name="T1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22">
                  <a:moveTo>
                    <a:pt x="745" y="97"/>
                  </a:moveTo>
                  <a:cubicBezTo>
                    <a:pt x="434" y="97"/>
                    <a:pt x="273" y="347"/>
                    <a:pt x="273" y="667"/>
                  </a:cubicBezTo>
                  <a:cubicBezTo>
                    <a:pt x="273" y="1004"/>
                    <a:pt x="456" y="1225"/>
                    <a:pt x="745" y="1225"/>
                  </a:cubicBezTo>
                  <a:cubicBezTo>
                    <a:pt x="956" y="1225"/>
                    <a:pt x="1222" y="1094"/>
                    <a:pt x="1222" y="661"/>
                  </a:cubicBezTo>
                  <a:cubicBezTo>
                    <a:pt x="1222" y="200"/>
                    <a:pt x="940" y="97"/>
                    <a:pt x="745" y="97"/>
                  </a:cubicBezTo>
                  <a:moveTo>
                    <a:pt x="741" y="1322"/>
                  </a:moveTo>
                  <a:cubicBezTo>
                    <a:pt x="258" y="1322"/>
                    <a:pt x="0" y="995"/>
                    <a:pt x="0" y="661"/>
                  </a:cubicBezTo>
                  <a:cubicBezTo>
                    <a:pt x="0" y="307"/>
                    <a:pt x="277" y="0"/>
                    <a:pt x="731" y="0"/>
                  </a:cubicBezTo>
                  <a:cubicBezTo>
                    <a:pt x="1176" y="0"/>
                    <a:pt x="1496" y="281"/>
                    <a:pt x="1496" y="664"/>
                  </a:cubicBezTo>
                  <a:cubicBezTo>
                    <a:pt x="1496" y="1001"/>
                    <a:pt x="1213" y="1322"/>
                    <a:pt x="741" y="132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4470400" y="-2746376"/>
              <a:ext cx="133350" cy="142875"/>
            </a:xfrm>
            <a:custGeom>
              <a:avLst/>
              <a:gdLst>
                <a:gd name="T0" fmla="*/ 746 w 1236"/>
                <a:gd name="T1" fmla="*/ 1046 h 1326"/>
                <a:gd name="T2" fmla="*/ 951 w 1236"/>
                <a:gd name="T3" fmla="*/ 1264 h 1326"/>
                <a:gd name="T4" fmla="*/ 951 w 1236"/>
                <a:gd name="T5" fmla="*/ 1326 h 1326"/>
                <a:gd name="T6" fmla="*/ 281 w 1236"/>
                <a:gd name="T7" fmla="*/ 1326 h 1326"/>
                <a:gd name="T8" fmla="*/ 281 w 1236"/>
                <a:gd name="T9" fmla="*/ 1264 h 1326"/>
                <a:gd name="T10" fmla="*/ 489 w 1236"/>
                <a:gd name="T11" fmla="*/ 1046 h 1326"/>
                <a:gd name="T12" fmla="*/ 489 w 1236"/>
                <a:gd name="T13" fmla="*/ 151 h 1326"/>
                <a:gd name="T14" fmla="*/ 318 w 1236"/>
                <a:gd name="T15" fmla="*/ 151 h 1326"/>
                <a:gd name="T16" fmla="*/ 70 w 1236"/>
                <a:gd name="T17" fmla="*/ 400 h 1326"/>
                <a:gd name="T18" fmla="*/ 0 w 1236"/>
                <a:gd name="T19" fmla="*/ 400 h 1326"/>
                <a:gd name="T20" fmla="*/ 15 w 1236"/>
                <a:gd name="T21" fmla="*/ 0 h 1326"/>
                <a:gd name="T22" fmla="*/ 71 w 1236"/>
                <a:gd name="T23" fmla="*/ 0 h 1326"/>
                <a:gd name="T24" fmla="*/ 266 w 1236"/>
                <a:gd name="T25" fmla="*/ 63 h 1326"/>
                <a:gd name="T26" fmla="*/ 969 w 1236"/>
                <a:gd name="T27" fmla="*/ 63 h 1326"/>
                <a:gd name="T28" fmla="*/ 1164 w 1236"/>
                <a:gd name="T29" fmla="*/ 0 h 1326"/>
                <a:gd name="T30" fmla="*/ 1220 w 1236"/>
                <a:gd name="T31" fmla="*/ 0 h 1326"/>
                <a:gd name="T32" fmla="*/ 1236 w 1236"/>
                <a:gd name="T33" fmla="*/ 400 h 1326"/>
                <a:gd name="T34" fmla="*/ 1166 w 1236"/>
                <a:gd name="T35" fmla="*/ 400 h 1326"/>
                <a:gd name="T36" fmla="*/ 917 w 1236"/>
                <a:gd name="T37" fmla="*/ 151 h 1326"/>
                <a:gd name="T38" fmla="*/ 746 w 1236"/>
                <a:gd name="T39" fmla="*/ 151 h 1326"/>
                <a:gd name="T40" fmla="*/ 746 w 1236"/>
                <a:gd name="T41" fmla="*/ 104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6" h="1326">
                  <a:moveTo>
                    <a:pt x="746" y="1046"/>
                  </a:moveTo>
                  <a:cubicBezTo>
                    <a:pt x="746" y="1238"/>
                    <a:pt x="819" y="1251"/>
                    <a:pt x="951" y="1264"/>
                  </a:cubicBezTo>
                  <a:cubicBezTo>
                    <a:pt x="951" y="1326"/>
                    <a:pt x="951" y="1326"/>
                    <a:pt x="951" y="1326"/>
                  </a:cubicBezTo>
                  <a:cubicBezTo>
                    <a:pt x="281" y="1326"/>
                    <a:pt x="281" y="1326"/>
                    <a:pt x="281" y="1326"/>
                  </a:cubicBezTo>
                  <a:cubicBezTo>
                    <a:pt x="281" y="1264"/>
                    <a:pt x="281" y="1264"/>
                    <a:pt x="281" y="1264"/>
                  </a:cubicBezTo>
                  <a:cubicBezTo>
                    <a:pt x="417" y="1251"/>
                    <a:pt x="489" y="1238"/>
                    <a:pt x="489" y="1046"/>
                  </a:cubicBezTo>
                  <a:cubicBezTo>
                    <a:pt x="489" y="151"/>
                    <a:pt x="489" y="151"/>
                    <a:pt x="489" y="151"/>
                  </a:cubicBezTo>
                  <a:cubicBezTo>
                    <a:pt x="318" y="151"/>
                    <a:pt x="318" y="151"/>
                    <a:pt x="318" y="151"/>
                  </a:cubicBezTo>
                  <a:cubicBezTo>
                    <a:pt x="100" y="151"/>
                    <a:pt x="79" y="310"/>
                    <a:pt x="70" y="400"/>
                  </a:cubicBezTo>
                  <a:cubicBezTo>
                    <a:pt x="0" y="400"/>
                    <a:pt x="0" y="400"/>
                    <a:pt x="0" y="400"/>
                  </a:cubicBezTo>
                  <a:cubicBezTo>
                    <a:pt x="15" y="0"/>
                    <a:pt x="15" y="0"/>
                    <a:pt x="15" y="0"/>
                  </a:cubicBezTo>
                  <a:cubicBezTo>
                    <a:pt x="71" y="0"/>
                    <a:pt x="71" y="0"/>
                    <a:pt x="71" y="0"/>
                  </a:cubicBezTo>
                  <a:cubicBezTo>
                    <a:pt x="95" y="45"/>
                    <a:pt x="154" y="63"/>
                    <a:pt x="266" y="63"/>
                  </a:cubicBezTo>
                  <a:cubicBezTo>
                    <a:pt x="969" y="63"/>
                    <a:pt x="969" y="63"/>
                    <a:pt x="969" y="63"/>
                  </a:cubicBezTo>
                  <a:cubicBezTo>
                    <a:pt x="1082" y="63"/>
                    <a:pt x="1137" y="47"/>
                    <a:pt x="1164" y="0"/>
                  </a:cubicBezTo>
                  <a:cubicBezTo>
                    <a:pt x="1220" y="0"/>
                    <a:pt x="1220" y="0"/>
                    <a:pt x="1220" y="0"/>
                  </a:cubicBezTo>
                  <a:cubicBezTo>
                    <a:pt x="1236" y="400"/>
                    <a:pt x="1236" y="400"/>
                    <a:pt x="1236" y="400"/>
                  </a:cubicBezTo>
                  <a:cubicBezTo>
                    <a:pt x="1166" y="400"/>
                    <a:pt x="1166" y="400"/>
                    <a:pt x="1166" y="400"/>
                  </a:cubicBezTo>
                  <a:cubicBezTo>
                    <a:pt x="1156" y="304"/>
                    <a:pt x="1135" y="151"/>
                    <a:pt x="917" y="151"/>
                  </a:cubicBezTo>
                  <a:cubicBezTo>
                    <a:pt x="746" y="151"/>
                    <a:pt x="746" y="151"/>
                    <a:pt x="746" y="151"/>
                  </a:cubicBezTo>
                  <a:lnTo>
                    <a:pt x="746" y="10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4891088" y="-2741613"/>
              <a:ext cx="158750" cy="138113"/>
            </a:xfrm>
            <a:custGeom>
              <a:avLst/>
              <a:gdLst>
                <a:gd name="T0" fmla="*/ 853 w 1473"/>
                <a:gd name="T1" fmla="*/ 721 h 1285"/>
                <a:gd name="T2" fmla="*/ 669 w 1473"/>
                <a:gd name="T3" fmla="*/ 176 h 1285"/>
                <a:gd name="T4" fmla="*/ 658 w 1473"/>
                <a:gd name="T5" fmla="*/ 176 h 1285"/>
                <a:gd name="T6" fmla="*/ 455 w 1473"/>
                <a:gd name="T7" fmla="*/ 721 h 1285"/>
                <a:gd name="T8" fmla="*/ 853 w 1473"/>
                <a:gd name="T9" fmla="*/ 721 h 1285"/>
                <a:gd name="T10" fmla="*/ 349 w 1473"/>
                <a:gd name="T11" fmla="*/ 1018 h 1285"/>
                <a:gd name="T12" fmla="*/ 324 w 1473"/>
                <a:gd name="T13" fmla="*/ 1119 h 1285"/>
                <a:gd name="T14" fmla="*/ 482 w 1473"/>
                <a:gd name="T15" fmla="*/ 1224 h 1285"/>
                <a:gd name="T16" fmla="*/ 482 w 1473"/>
                <a:gd name="T17" fmla="*/ 1285 h 1285"/>
                <a:gd name="T18" fmla="*/ 0 w 1473"/>
                <a:gd name="T19" fmla="*/ 1285 h 1285"/>
                <a:gd name="T20" fmla="*/ 0 w 1473"/>
                <a:gd name="T21" fmla="*/ 1224 h 1285"/>
                <a:gd name="T22" fmla="*/ 258 w 1473"/>
                <a:gd name="T23" fmla="*/ 959 h 1285"/>
                <a:gd name="T24" fmla="*/ 625 w 1473"/>
                <a:gd name="T25" fmla="*/ 0 h 1285"/>
                <a:gd name="T26" fmla="*/ 851 w 1473"/>
                <a:gd name="T27" fmla="*/ 0 h 1285"/>
                <a:gd name="T28" fmla="*/ 1207 w 1473"/>
                <a:gd name="T29" fmla="*/ 968 h 1285"/>
                <a:gd name="T30" fmla="*/ 1473 w 1473"/>
                <a:gd name="T31" fmla="*/ 1224 h 1285"/>
                <a:gd name="T32" fmla="*/ 1473 w 1473"/>
                <a:gd name="T33" fmla="*/ 1285 h 1285"/>
                <a:gd name="T34" fmla="*/ 845 w 1473"/>
                <a:gd name="T35" fmla="*/ 1285 h 1285"/>
                <a:gd name="T36" fmla="*/ 845 w 1473"/>
                <a:gd name="T37" fmla="*/ 1224 h 1285"/>
                <a:gd name="T38" fmla="*/ 997 w 1473"/>
                <a:gd name="T39" fmla="*/ 1144 h 1285"/>
                <a:gd name="T40" fmla="*/ 974 w 1473"/>
                <a:gd name="T41" fmla="*/ 1054 h 1285"/>
                <a:gd name="T42" fmla="*/ 883 w 1473"/>
                <a:gd name="T43" fmla="*/ 811 h 1285"/>
                <a:gd name="T44" fmla="*/ 425 w 1473"/>
                <a:gd name="T45" fmla="*/ 811 h 1285"/>
                <a:gd name="T46" fmla="*/ 349 w 1473"/>
                <a:gd name="T47" fmla="*/ 101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3" h="1285">
                  <a:moveTo>
                    <a:pt x="853" y="721"/>
                  </a:moveTo>
                  <a:cubicBezTo>
                    <a:pt x="669" y="176"/>
                    <a:pt x="669" y="176"/>
                    <a:pt x="669" y="176"/>
                  </a:cubicBezTo>
                  <a:cubicBezTo>
                    <a:pt x="658" y="176"/>
                    <a:pt x="658" y="176"/>
                    <a:pt x="658" y="176"/>
                  </a:cubicBezTo>
                  <a:cubicBezTo>
                    <a:pt x="455" y="721"/>
                    <a:pt x="455" y="721"/>
                    <a:pt x="455" y="721"/>
                  </a:cubicBezTo>
                  <a:lnTo>
                    <a:pt x="853" y="721"/>
                  </a:lnTo>
                  <a:close/>
                  <a:moveTo>
                    <a:pt x="349" y="1018"/>
                  </a:moveTo>
                  <a:cubicBezTo>
                    <a:pt x="336" y="1050"/>
                    <a:pt x="324" y="1100"/>
                    <a:pt x="324" y="1119"/>
                  </a:cubicBezTo>
                  <a:cubicBezTo>
                    <a:pt x="324" y="1216"/>
                    <a:pt x="425" y="1220"/>
                    <a:pt x="482" y="1224"/>
                  </a:cubicBezTo>
                  <a:cubicBezTo>
                    <a:pt x="482" y="1285"/>
                    <a:pt x="482" y="1285"/>
                    <a:pt x="482" y="1285"/>
                  </a:cubicBezTo>
                  <a:cubicBezTo>
                    <a:pt x="0" y="1285"/>
                    <a:pt x="0" y="1285"/>
                    <a:pt x="0" y="1285"/>
                  </a:cubicBezTo>
                  <a:cubicBezTo>
                    <a:pt x="0" y="1224"/>
                    <a:pt x="0" y="1224"/>
                    <a:pt x="0" y="1224"/>
                  </a:cubicBezTo>
                  <a:cubicBezTo>
                    <a:pt x="145" y="1217"/>
                    <a:pt x="184" y="1153"/>
                    <a:pt x="258" y="959"/>
                  </a:cubicBezTo>
                  <a:cubicBezTo>
                    <a:pt x="625" y="0"/>
                    <a:pt x="625" y="0"/>
                    <a:pt x="625" y="0"/>
                  </a:cubicBezTo>
                  <a:cubicBezTo>
                    <a:pt x="851" y="0"/>
                    <a:pt x="851" y="0"/>
                    <a:pt x="851" y="0"/>
                  </a:cubicBezTo>
                  <a:cubicBezTo>
                    <a:pt x="1207" y="968"/>
                    <a:pt x="1207" y="968"/>
                    <a:pt x="1207" y="968"/>
                  </a:cubicBezTo>
                  <a:cubicBezTo>
                    <a:pt x="1281" y="1167"/>
                    <a:pt x="1317" y="1215"/>
                    <a:pt x="1473" y="1224"/>
                  </a:cubicBezTo>
                  <a:cubicBezTo>
                    <a:pt x="1473" y="1285"/>
                    <a:pt x="1473" y="1285"/>
                    <a:pt x="1473" y="1285"/>
                  </a:cubicBezTo>
                  <a:cubicBezTo>
                    <a:pt x="845" y="1285"/>
                    <a:pt x="845" y="1285"/>
                    <a:pt x="845" y="1285"/>
                  </a:cubicBezTo>
                  <a:cubicBezTo>
                    <a:pt x="845" y="1224"/>
                    <a:pt x="845" y="1224"/>
                    <a:pt x="845" y="1224"/>
                  </a:cubicBezTo>
                  <a:cubicBezTo>
                    <a:pt x="918" y="1224"/>
                    <a:pt x="997" y="1213"/>
                    <a:pt x="997" y="1144"/>
                  </a:cubicBezTo>
                  <a:cubicBezTo>
                    <a:pt x="997" y="1117"/>
                    <a:pt x="983" y="1084"/>
                    <a:pt x="974" y="1054"/>
                  </a:cubicBezTo>
                  <a:cubicBezTo>
                    <a:pt x="883" y="811"/>
                    <a:pt x="883" y="811"/>
                    <a:pt x="883" y="811"/>
                  </a:cubicBezTo>
                  <a:cubicBezTo>
                    <a:pt x="425" y="811"/>
                    <a:pt x="425" y="811"/>
                    <a:pt x="425" y="811"/>
                  </a:cubicBezTo>
                  <a:lnTo>
                    <a:pt x="349" y="10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038725" y="-2743201"/>
              <a:ext cx="96838" cy="142875"/>
            </a:xfrm>
            <a:custGeom>
              <a:avLst/>
              <a:gdLst>
                <a:gd name="T0" fmla="*/ 827 w 895"/>
                <a:gd name="T1" fmla="*/ 367 h 1321"/>
                <a:gd name="T2" fmla="*/ 753 w 895"/>
                <a:gd name="T3" fmla="*/ 367 h 1321"/>
                <a:gd name="T4" fmla="*/ 451 w 895"/>
                <a:gd name="T5" fmla="*/ 85 h 1321"/>
                <a:gd name="T6" fmla="*/ 228 w 895"/>
                <a:gd name="T7" fmla="*/ 251 h 1321"/>
                <a:gd name="T8" fmla="*/ 551 w 895"/>
                <a:gd name="T9" fmla="*/ 527 h 1321"/>
                <a:gd name="T10" fmla="*/ 895 w 895"/>
                <a:gd name="T11" fmla="*/ 965 h 1321"/>
                <a:gd name="T12" fmla="*/ 444 w 895"/>
                <a:gd name="T13" fmla="*/ 1321 h 1321"/>
                <a:gd name="T14" fmla="*/ 121 w 895"/>
                <a:gd name="T15" fmla="*/ 1258 h 1321"/>
                <a:gd name="T16" fmla="*/ 63 w 895"/>
                <a:gd name="T17" fmla="*/ 1313 h 1321"/>
                <a:gd name="T18" fmla="*/ 0 w 895"/>
                <a:gd name="T19" fmla="*/ 1313 h 1321"/>
                <a:gd name="T20" fmla="*/ 0 w 895"/>
                <a:gd name="T21" fmla="*/ 910 h 1321"/>
                <a:gd name="T22" fmla="*/ 73 w 895"/>
                <a:gd name="T23" fmla="*/ 910 h 1321"/>
                <a:gd name="T24" fmla="*/ 399 w 895"/>
                <a:gd name="T25" fmla="*/ 1230 h 1321"/>
                <a:gd name="T26" fmla="*/ 661 w 895"/>
                <a:gd name="T27" fmla="*/ 1027 h 1321"/>
                <a:gd name="T28" fmla="*/ 326 w 895"/>
                <a:gd name="T29" fmla="*/ 704 h 1321"/>
                <a:gd name="T30" fmla="*/ 7 w 895"/>
                <a:gd name="T31" fmla="*/ 326 h 1321"/>
                <a:gd name="T32" fmla="*/ 413 w 895"/>
                <a:gd name="T33" fmla="*/ 0 h 1321"/>
                <a:gd name="T34" fmla="*/ 711 w 895"/>
                <a:gd name="T35" fmla="*/ 53 h 1321"/>
                <a:gd name="T36" fmla="*/ 768 w 895"/>
                <a:gd name="T37" fmla="*/ 4 h 1321"/>
                <a:gd name="T38" fmla="*/ 827 w 895"/>
                <a:gd name="T39" fmla="*/ 4 h 1321"/>
                <a:gd name="T40" fmla="*/ 827 w 895"/>
                <a:gd name="T41" fmla="*/ 367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5" h="1321">
                  <a:moveTo>
                    <a:pt x="827" y="367"/>
                  </a:moveTo>
                  <a:cubicBezTo>
                    <a:pt x="753" y="367"/>
                    <a:pt x="753" y="367"/>
                    <a:pt x="753" y="367"/>
                  </a:cubicBezTo>
                  <a:cubicBezTo>
                    <a:pt x="723" y="223"/>
                    <a:pt x="623" y="85"/>
                    <a:pt x="451" y="85"/>
                  </a:cubicBezTo>
                  <a:cubicBezTo>
                    <a:pt x="293" y="85"/>
                    <a:pt x="228" y="170"/>
                    <a:pt x="228" y="251"/>
                  </a:cubicBezTo>
                  <a:cubicBezTo>
                    <a:pt x="228" y="388"/>
                    <a:pt x="375" y="446"/>
                    <a:pt x="551" y="527"/>
                  </a:cubicBezTo>
                  <a:cubicBezTo>
                    <a:pt x="785" y="635"/>
                    <a:pt x="895" y="764"/>
                    <a:pt x="895" y="965"/>
                  </a:cubicBezTo>
                  <a:cubicBezTo>
                    <a:pt x="895" y="1144"/>
                    <a:pt x="759" y="1321"/>
                    <a:pt x="444" y="1321"/>
                  </a:cubicBezTo>
                  <a:cubicBezTo>
                    <a:pt x="265" y="1321"/>
                    <a:pt x="189" y="1258"/>
                    <a:pt x="121" y="1258"/>
                  </a:cubicBezTo>
                  <a:cubicBezTo>
                    <a:pt x="89" y="1258"/>
                    <a:pt x="71" y="1286"/>
                    <a:pt x="63" y="1313"/>
                  </a:cubicBezTo>
                  <a:cubicBezTo>
                    <a:pt x="0" y="1313"/>
                    <a:pt x="0" y="1313"/>
                    <a:pt x="0" y="1313"/>
                  </a:cubicBezTo>
                  <a:cubicBezTo>
                    <a:pt x="0" y="910"/>
                    <a:pt x="0" y="910"/>
                    <a:pt x="0" y="910"/>
                  </a:cubicBezTo>
                  <a:cubicBezTo>
                    <a:pt x="73" y="910"/>
                    <a:pt x="73" y="910"/>
                    <a:pt x="73" y="910"/>
                  </a:cubicBezTo>
                  <a:cubicBezTo>
                    <a:pt x="86" y="1061"/>
                    <a:pt x="192" y="1230"/>
                    <a:pt x="399" y="1230"/>
                  </a:cubicBezTo>
                  <a:cubicBezTo>
                    <a:pt x="566" y="1230"/>
                    <a:pt x="661" y="1140"/>
                    <a:pt x="661" y="1027"/>
                  </a:cubicBezTo>
                  <a:cubicBezTo>
                    <a:pt x="661" y="926"/>
                    <a:pt x="594" y="829"/>
                    <a:pt x="326" y="704"/>
                  </a:cubicBezTo>
                  <a:cubicBezTo>
                    <a:pt x="184" y="638"/>
                    <a:pt x="7" y="551"/>
                    <a:pt x="7" y="326"/>
                  </a:cubicBezTo>
                  <a:cubicBezTo>
                    <a:pt x="7" y="187"/>
                    <a:pt x="125" y="0"/>
                    <a:pt x="413" y="0"/>
                  </a:cubicBezTo>
                  <a:cubicBezTo>
                    <a:pt x="564" y="0"/>
                    <a:pt x="658" y="53"/>
                    <a:pt x="711" y="53"/>
                  </a:cubicBezTo>
                  <a:cubicBezTo>
                    <a:pt x="754" y="53"/>
                    <a:pt x="763" y="18"/>
                    <a:pt x="768" y="4"/>
                  </a:cubicBezTo>
                  <a:cubicBezTo>
                    <a:pt x="827" y="4"/>
                    <a:pt x="827" y="4"/>
                    <a:pt x="827" y="4"/>
                  </a:cubicBezTo>
                  <a:lnTo>
                    <a:pt x="82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p:nvSpPr>
          <p:spPr bwMode="auto">
            <a:xfrm>
              <a:off x="-3986213" y="-3163888"/>
              <a:ext cx="317500" cy="685800"/>
            </a:xfrm>
            <a:custGeom>
              <a:avLst/>
              <a:gdLst>
                <a:gd name="T0" fmla="*/ 2610 w 2935"/>
                <a:gd name="T1" fmla="*/ 5028 h 6356"/>
                <a:gd name="T2" fmla="*/ 2556 w 2935"/>
                <a:gd name="T3" fmla="*/ 4491 h 6356"/>
                <a:gd name="T4" fmla="*/ 2565 w 2935"/>
                <a:gd name="T5" fmla="*/ 3754 h 6356"/>
                <a:gd name="T6" fmla="*/ 2566 w 2935"/>
                <a:gd name="T7" fmla="*/ 2981 h 6356"/>
                <a:gd name="T8" fmla="*/ 2464 w 2935"/>
                <a:gd name="T9" fmla="*/ 2119 h 6356"/>
                <a:gd name="T10" fmla="*/ 2421 w 2935"/>
                <a:gd name="T11" fmla="*/ 1194 h 6356"/>
                <a:gd name="T12" fmla="*/ 2337 w 2935"/>
                <a:gd name="T13" fmla="*/ 377 h 6356"/>
                <a:gd name="T14" fmla="*/ 1787 w 2935"/>
                <a:gd name="T15" fmla="*/ 431 h 6356"/>
                <a:gd name="T16" fmla="*/ 1169 w 2935"/>
                <a:gd name="T17" fmla="*/ 563 h 6356"/>
                <a:gd name="T18" fmla="*/ 481 w 2935"/>
                <a:gd name="T19" fmla="*/ 510 h 6356"/>
                <a:gd name="T20" fmla="*/ 367 w 2935"/>
                <a:gd name="T21" fmla="*/ 1467 h 6356"/>
                <a:gd name="T22" fmla="*/ 285 w 2935"/>
                <a:gd name="T23" fmla="*/ 2362 h 6356"/>
                <a:gd name="T24" fmla="*/ 407 w 2935"/>
                <a:gd name="T25" fmla="*/ 3061 h 6356"/>
                <a:gd name="T26" fmla="*/ 430 w 2935"/>
                <a:gd name="T27" fmla="*/ 3818 h 6356"/>
                <a:gd name="T28" fmla="*/ 504 w 2935"/>
                <a:gd name="T29" fmla="*/ 4656 h 6356"/>
                <a:gd name="T30" fmla="*/ 521 w 2935"/>
                <a:gd name="T31" fmla="*/ 5673 h 6356"/>
                <a:gd name="T32" fmla="*/ 963 w 2935"/>
                <a:gd name="T33" fmla="*/ 5958 h 6356"/>
                <a:gd name="T34" fmla="*/ 1719 w 2935"/>
                <a:gd name="T35" fmla="*/ 5825 h 6356"/>
                <a:gd name="T36" fmla="*/ 2610 w 2935"/>
                <a:gd name="T37" fmla="*/ 5878 h 6356"/>
                <a:gd name="T38" fmla="*/ 2704 w 2935"/>
                <a:gd name="T39" fmla="*/ 6143 h 6356"/>
                <a:gd name="T40" fmla="*/ 2330 w 2935"/>
                <a:gd name="T41" fmla="*/ 6093 h 6356"/>
                <a:gd name="T42" fmla="*/ 1782 w 2935"/>
                <a:gd name="T43" fmla="*/ 6135 h 6356"/>
                <a:gd name="T44" fmla="*/ 900 w 2935"/>
                <a:gd name="T45" fmla="*/ 6195 h 6356"/>
                <a:gd name="T46" fmla="*/ 522 w 2935"/>
                <a:gd name="T47" fmla="*/ 6223 h 6356"/>
                <a:gd name="T48" fmla="*/ 212 w 2935"/>
                <a:gd name="T49" fmla="*/ 6325 h 6356"/>
                <a:gd name="T50" fmla="*/ 247 w 2935"/>
                <a:gd name="T51" fmla="*/ 5506 h 6356"/>
                <a:gd name="T52" fmla="*/ 200 w 2935"/>
                <a:gd name="T53" fmla="*/ 4474 h 6356"/>
                <a:gd name="T54" fmla="*/ 119 w 2935"/>
                <a:gd name="T55" fmla="*/ 3727 h 6356"/>
                <a:gd name="T56" fmla="*/ 41 w 2935"/>
                <a:gd name="T57" fmla="*/ 2769 h 6356"/>
                <a:gd name="T58" fmla="*/ 10 w 2935"/>
                <a:gd name="T59" fmla="*/ 1888 h 6356"/>
                <a:gd name="T60" fmla="*/ 38 w 2935"/>
                <a:gd name="T61" fmla="*/ 1044 h 6356"/>
                <a:gd name="T62" fmla="*/ 161 w 2935"/>
                <a:gd name="T63" fmla="*/ 324 h 6356"/>
                <a:gd name="T64" fmla="*/ 1077 w 2935"/>
                <a:gd name="T65" fmla="*/ 245 h 6356"/>
                <a:gd name="T66" fmla="*/ 1794 w 2935"/>
                <a:gd name="T67" fmla="*/ 150 h 6356"/>
                <a:gd name="T68" fmla="*/ 2150 w 2935"/>
                <a:gd name="T69" fmla="*/ 0 h 6356"/>
                <a:gd name="T70" fmla="*/ 2827 w 2935"/>
                <a:gd name="T71" fmla="*/ 109 h 6356"/>
                <a:gd name="T72" fmla="*/ 2739 w 2935"/>
                <a:gd name="T73" fmla="*/ 640 h 6356"/>
                <a:gd name="T74" fmla="*/ 2772 w 2935"/>
                <a:gd name="T75" fmla="*/ 1573 h 6356"/>
                <a:gd name="T76" fmla="*/ 2841 w 2935"/>
                <a:gd name="T77" fmla="*/ 2583 h 6356"/>
                <a:gd name="T78" fmla="*/ 2821 w 2935"/>
                <a:gd name="T79" fmla="*/ 3513 h 6356"/>
                <a:gd name="T80" fmla="*/ 2869 w 2935"/>
                <a:gd name="T81" fmla="*/ 4383 h 6356"/>
                <a:gd name="T82" fmla="*/ 2887 w 2935"/>
                <a:gd name="T83" fmla="*/ 5373 h 6356"/>
                <a:gd name="T84" fmla="*/ 2864 w 2935"/>
                <a:gd name="T85" fmla="*/ 6063 h 6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35" h="6356">
                  <a:moveTo>
                    <a:pt x="2633" y="5639"/>
                  </a:moveTo>
                  <a:cubicBezTo>
                    <a:pt x="2633" y="5240"/>
                    <a:pt x="2633" y="5240"/>
                    <a:pt x="2633" y="5240"/>
                  </a:cubicBezTo>
                  <a:cubicBezTo>
                    <a:pt x="2610" y="5028"/>
                    <a:pt x="2610" y="5028"/>
                    <a:pt x="2610" y="5028"/>
                  </a:cubicBezTo>
                  <a:cubicBezTo>
                    <a:pt x="2603" y="4921"/>
                    <a:pt x="2603" y="4921"/>
                    <a:pt x="2603" y="4921"/>
                  </a:cubicBezTo>
                  <a:cubicBezTo>
                    <a:pt x="2551" y="4709"/>
                    <a:pt x="2551" y="4709"/>
                    <a:pt x="2551" y="4709"/>
                  </a:cubicBezTo>
                  <a:cubicBezTo>
                    <a:pt x="2556" y="4491"/>
                    <a:pt x="2556" y="4491"/>
                    <a:pt x="2556" y="4491"/>
                  </a:cubicBezTo>
                  <a:cubicBezTo>
                    <a:pt x="2580" y="4257"/>
                    <a:pt x="2580" y="4257"/>
                    <a:pt x="2580" y="4257"/>
                  </a:cubicBezTo>
                  <a:cubicBezTo>
                    <a:pt x="2573" y="4015"/>
                    <a:pt x="2573" y="4015"/>
                    <a:pt x="2573" y="4015"/>
                  </a:cubicBezTo>
                  <a:cubicBezTo>
                    <a:pt x="2565" y="3754"/>
                    <a:pt x="2565" y="3754"/>
                    <a:pt x="2565" y="3754"/>
                  </a:cubicBezTo>
                  <a:cubicBezTo>
                    <a:pt x="2557" y="3486"/>
                    <a:pt x="2557" y="3486"/>
                    <a:pt x="2557" y="3486"/>
                  </a:cubicBezTo>
                  <a:cubicBezTo>
                    <a:pt x="2610" y="3274"/>
                    <a:pt x="2610" y="3274"/>
                    <a:pt x="2610" y="3274"/>
                  </a:cubicBezTo>
                  <a:cubicBezTo>
                    <a:pt x="2566" y="2981"/>
                    <a:pt x="2566" y="2981"/>
                    <a:pt x="2566" y="2981"/>
                  </a:cubicBezTo>
                  <a:cubicBezTo>
                    <a:pt x="2523" y="2734"/>
                    <a:pt x="2523" y="2734"/>
                    <a:pt x="2523" y="2734"/>
                  </a:cubicBezTo>
                  <a:cubicBezTo>
                    <a:pt x="2475" y="2450"/>
                    <a:pt x="2475" y="2450"/>
                    <a:pt x="2475" y="2450"/>
                  </a:cubicBezTo>
                  <a:cubicBezTo>
                    <a:pt x="2464" y="2119"/>
                    <a:pt x="2464" y="2119"/>
                    <a:pt x="2464" y="2119"/>
                  </a:cubicBezTo>
                  <a:cubicBezTo>
                    <a:pt x="2452" y="1759"/>
                    <a:pt x="2452" y="1759"/>
                    <a:pt x="2452" y="1759"/>
                  </a:cubicBezTo>
                  <a:cubicBezTo>
                    <a:pt x="2437" y="1493"/>
                    <a:pt x="2437" y="1493"/>
                    <a:pt x="2437" y="1493"/>
                  </a:cubicBezTo>
                  <a:cubicBezTo>
                    <a:pt x="2421" y="1194"/>
                    <a:pt x="2421" y="1194"/>
                    <a:pt x="2421" y="1194"/>
                  </a:cubicBezTo>
                  <a:cubicBezTo>
                    <a:pt x="2406" y="909"/>
                    <a:pt x="2406" y="909"/>
                    <a:pt x="2406" y="909"/>
                  </a:cubicBezTo>
                  <a:cubicBezTo>
                    <a:pt x="2372" y="645"/>
                    <a:pt x="2372" y="645"/>
                    <a:pt x="2372" y="645"/>
                  </a:cubicBezTo>
                  <a:cubicBezTo>
                    <a:pt x="2337" y="377"/>
                    <a:pt x="2337" y="377"/>
                    <a:pt x="2337" y="377"/>
                  </a:cubicBezTo>
                  <a:cubicBezTo>
                    <a:pt x="2108" y="377"/>
                    <a:pt x="2108" y="377"/>
                    <a:pt x="2108" y="377"/>
                  </a:cubicBezTo>
                  <a:cubicBezTo>
                    <a:pt x="1948" y="377"/>
                    <a:pt x="1948" y="377"/>
                    <a:pt x="1948" y="377"/>
                  </a:cubicBezTo>
                  <a:cubicBezTo>
                    <a:pt x="1787" y="431"/>
                    <a:pt x="1787" y="431"/>
                    <a:pt x="1787" y="431"/>
                  </a:cubicBezTo>
                  <a:cubicBezTo>
                    <a:pt x="1489" y="483"/>
                    <a:pt x="1489" y="483"/>
                    <a:pt x="1489" y="483"/>
                  </a:cubicBezTo>
                  <a:cubicBezTo>
                    <a:pt x="1329" y="510"/>
                    <a:pt x="1329" y="510"/>
                    <a:pt x="1329" y="510"/>
                  </a:cubicBezTo>
                  <a:cubicBezTo>
                    <a:pt x="1169" y="563"/>
                    <a:pt x="1169" y="563"/>
                    <a:pt x="1169" y="563"/>
                  </a:cubicBezTo>
                  <a:cubicBezTo>
                    <a:pt x="964" y="599"/>
                    <a:pt x="964" y="599"/>
                    <a:pt x="964" y="599"/>
                  </a:cubicBezTo>
                  <a:cubicBezTo>
                    <a:pt x="688" y="537"/>
                    <a:pt x="688" y="537"/>
                    <a:pt x="688" y="537"/>
                  </a:cubicBezTo>
                  <a:cubicBezTo>
                    <a:pt x="481" y="510"/>
                    <a:pt x="481" y="510"/>
                    <a:pt x="481" y="510"/>
                  </a:cubicBezTo>
                  <a:cubicBezTo>
                    <a:pt x="413" y="803"/>
                    <a:pt x="413" y="803"/>
                    <a:pt x="413" y="803"/>
                  </a:cubicBezTo>
                  <a:cubicBezTo>
                    <a:pt x="391" y="1120"/>
                    <a:pt x="391" y="1120"/>
                    <a:pt x="391" y="1120"/>
                  </a:cubicBezTo>
                  <a:cubicBezTo>
                    <a:pt x="367" y="1467"/>
                    <a:pt x="367" y="1467"/>
                    <a:pt x="367" y="1467"/>
                  </a:cubicBezTo>
                  <a:cubicBezTo>
                    <a:pt x="334" y="1785"/>
                    <a:pt x="334" y="1785"/>
                    <a:pt x="334" y="1785"/>
                  </a:cubicBezTo>
                  <a:cubicBezTo>
                    <a:pt x="298" y="2131"/>
                    <a:pt x="298" y="2131"/>
                    <a:pt x="298" y="2131"/>
                  </a:cubicBezTo>
                  <a:cubicBezTo>
                    <a:pt x="285" y="2362"/>
                    <a:pt x="285" y="2362"/>
                    <a:pt x="285" y="2362"/>
                  </a:cubicBezTo>
                  <a:cubicBezTo>
                    <a:pt x="270" y="2609"/>
                    <a:pt x="270" y="2609"/>
                    <a:pt x="270" y="2609"/>
                  </a:cubicBezTo>
                  <a:cubicBezTo>
                    <a:pt x="335" y="2822"/>
                    <a:pt x="335" y="2822"/>
                    <a:pt x="335" y="2822"/>
                  </a:cubicBezTo>
                  <a:cubicBezTo>
                    <a:pt x="407" y="3061"/>
                    <a:pt x="407" y="3061"/>
                    <a:pt x="407" y="3061"/>
                  </a:cubicBezTo>
                  <a:cubicBezTo>
                    <a:pt x="407" y="3061"/>
                    <a:pt x="415" y="3180"/>
                    <a:pt x="422" y="3315"/>
                  </a:cubicBezTo>
                  <a:cubicBezTo>
                    <a:pt x="426" y="3411"/>
                    <a:pt x="430" y="3515"/>
                    <a:pt x="430" y="3593"/>
                  </a:cubicBezTo>
                  <a:cubicBezTo>
                    <a:pt x="430" y="3818"/>
                    <a:pt x="430" y="3818"/>
                    <a:pt x="430" y="3818"/>
                  </a:cubicBezTo>
                  <a:cubicBezTo>
                    <a:pt x="430" y="4044"/>
                    <a:pt x="430" y="4044"/>
                    <a:pt x="430" y="4044"/>
                  </a:cubicBezTo>
                  <a:cubicBezTo>
                    <a:pt x="474" y="4336"/>
                    <a:pt x="474" y="4336"/>
                    <a:pt x="474" y="4336"/>
                  </a:cubicBezTo>
                  <a:cubicBezTo>
                    <a:pt x="504" y="4656"/>
                    <a:pt x="504" y="4656"/>
                    <a:pt x="504" y="4656"/>
                  </a:cubicBezTo>
                  <a:cubicBezTo>
                    <a:pt x="453" y="5054"/>
                    <a:pt x="453" y="5054"/>
                    <a:pt x="453" y="5054"/>
                  </a:cubicBezTo>
                  <a:cubicBezTo>
                    <a:pt x="499" y="5426"/>
                    <a:pt x="499" y="5426"/>
                    <a:pt x="499" y="5426"/>
                  </a:cubicBezTo>
                  <a:cubicBezTo>
                    <a:pt x="521" y="5673"/>
                    <a:pt x="521" y="5673"/>
                    <a:pt x="521" y="5673"/>
                  </a:cubicBezTo>
                  <a:cubicBezTo>
                    <a:pt x="545" y="5931"/>
                    <a:pt x="545" y="5931"/>
                    <a:pt x="545" y="5931"/>
                  </a:cubicBezTo>
                  <a:cubicBezTo>
                    <a:pt x="665" y="6011"/>
                    <a:pt x="665" y="6011"/>
                    <a:pt x="665" y="6011"/>
                  </a:cubicBezTo>
                  <a:cubicBezTo>
                    <a:pt x="963" y="5958"/>
                    <a:pt x="963" y="5958"/>
                    <a:pt x="963" y="5958"/>
                  </a:cubicBezTo>
                  <a:cubicBezTo>
                    <a:pt x="1260" y="5851"/>
                    <a:pt x="1260" y="5851"/>
                    <a:pt x="1260" y="5851"/>
                  </a:cubicBezTo>
                  <a:cubicBezTo>
                    <a:pt x="1478" y="5839"/>
                    <a:pt x="1478" y="5839"/>
                    <a:pt x="1478" y="5839"/>
                  </a:cubicBezTo>
                  <a:cubicBezTo>
                    <a:pt x="1719" y="5825"/>
                    <a:pt x="1719" y="5825"/>
                    <a:pt x="1719" y="5825"/>
                  </a:cubicBezTo>
                  <a:cubicBezTo>
                    <a:pt x="1879" y="5798"/>
                    <a:pt x="1879" y="5798"/>
                    <a:pt x="1879" y="5798"/>
                  </a:cubicBezTo>
                  <a:cubicBezTo>
                    <a:pt x="2245" y="5851"/>
                    <a:pt x="2245" y="5851"/>
                    <a:pt x="2245" y="5851"/>
                  </a:cubicBezTo>
                  <a:cubicBezTo>
                    <a:pt x="2610" y="5878"/>
                    <a:pt x="2610" y="5878"/>
                    <a:pt x="2610" y="5878"/>
                  </a:cubicBezTo>
                  <a:lnTo>
                    <a:pt x="2633" y="5639"/>
                  </a:lnTo>
                  <a:close/>
                  <a:moveTo>
                    <a:pt x="2864" y="6063"/>
                  </a:moveTo>
                  <a:cubicBezTo>
                    <a:pt x="2704" y="6143"/>
                    <a:pt x="2704" y="6143"/>
                    <a:pt x="2704" y="6143"/>
                  </a:cubicBezTo>
                  <a:cubicBezTo>
                    <a:pt x="2497" y="6116"/>
                    <a:pt x="2497" y="6116"/>
                    <a:pt x="2497" y="6116"/>
                  </a:cubicBezTo>
                  <a:cubicBezTo>
                    <a:pt x="2360" y="6090"/>
                    <a:pt x="2360" y="6090"/>
                    <a:pt x="2360" y="6090"/>
                  </a:cubicBezTo>
                  <a:cubicBezTo>
                    <a:pt x="2330" y="6093"/>
                    <a:pt x="2330" y="6093"/>
                    <a:pt x="2330" y="6093"/>
                  </a:cubicBezTo>
                  <a:cubicBezTo>
                    <a:pt x="2229" y="6110"/>
                    <a:pt x="2229" y="6110"/>
                    <a:pt x="2229" y="6110"/>
                  </a:cubicBezTo>
                  <a:cubicBezTo>
                    <a:pt x="2131" y="6116"/>
                    <a:pt x="2131" y="6116"/>
                    <a:pt x="2131" y="6116"/>
                  </a:cubicBezTo>
                  <a:cubicBezTo>
                    <a:pt x="1782" y="6135"/>
                    <a:pt x="1782" y="6135"/>
                    <a:pt x="1782" y="6135"/>
                  </a:cubicBezTo>
                  <a:cubicBezTo>
                    <a:pt x="1441" y="6153"/>
                    <a:pt x="1441" y="6153"/>
                    <a:pt x="1441" y="6153"/>
                  </a:cubicBezTo>
                  <a:cubicBezTo>
                    <a:pt x="1123" y="6170"/>
                    <a:pt x="1123" y="6170"/>
                    <a:pt x="1123" y="6170"/>
                  </a:cubicBezTo>
                  <a:cubicBezTo>
                    <a:pt x="900" y="6195"/>
                    <a:pt x="900" y="6195"/>
                    <a:pt x="900" y="6195"/>
                  </a:cubicBezTo>
                  <a:cubicBezTo>
                    <a:pt x="747" y="6210"/>
                    <a:pt x="747" y="6210"/>
                    <a:pt x="747" y="6210"/>
                  </a:cubicBezTo>
                  <a:cubicBezTo>
                    <a:pt x="632" y="6249"/>
                    <a:pt x="632" y="6249"/>
                    <a:pt x="632" y="6249"/>
                  </a:cubicBezTo>
                  <a:cubicBezTo>
                    <a:pt x="522" y="6223"/>
                    <a:pt x="522" y="6223"/>
                    <a:pt x="522" y="6223"/>
                  </a:cubicBezTo>
                  <a:cubicBezTo>
                    <a:pt x="430" y="6303"/>
                    <a:pt x="430" y="6303"/>
                    <a:pt x="430" y="6303"/>
                  </a:cubicBezTo>
                  <a:cubicBezTo>
                    <a:pt x="339" y="6356"/>
                    <a:pt x="339" y="6356"/>
                    <a:pt x="339" y="6356"/>
                  </a:cubicBezTo>
                  <a:cubicBezTo>
                    <a:pt x="212" y="6325"/>
                    <a:pt x="212" y="6325"/>
                    <a:pt x="212" y="6325"/>
                  </a:cubicBezTo>
                  <a:cubicBezTo>
                    <a:pt x="247" y="6060"/>
                    <a:pt x="247" y="6060"/>
                    <a:pt x="247" y="6060"/>
                  </a:cubicBezTo>
                  <a:cubicBezTo>
                    <a:pt x="270" y="5798"/>
                    <a:pt x="270" y="5798"/>
                    <a:pt x="270" y="5798"/>
                  </a:cubicBezTo>
                  <a:cubicBezTo>
                    <a:pt x="270" y="5798"/>
                    <a:pt x="270" y="5665"/>
                    <a:pt x="247" y="5506"/>
                  </a:cubicBezTo>
                  <a:cubicBezTo>
                    <a:pt x="237" y="5435"/>
                    <a:pt x="237" y="5171"/>
                    <a:pt x="237" y="5171"/>
                  </a:cubicBezTo>
                  <a:cubicBezTo>
                    <a:pt x="247" y="4842"/>
                    <a:pt x="247" y="4842"/>
                    <a:pt x="247" y="4842"/>
                  </a:cubicBezTo>
                  <a:cubicBezTo>
                    <a:pt x="200" y="4474"/>
                    <a:pt x="200" y="4474"/>
                    <a:pt x="200" y="4474"/>
                  </a:cubicBezTo>
                  <a:cubicBezTo>
                    <a:pt x="155" y="4124"/>
                    <a:pt x="155" y="4124"/>
                    <a:pt x="155" y="4124"/>
                  </a:cubicBezTo>
                  <a:cubicBezTo>
                    <a:pt x="132" y="3869"/>
                    <a:pt x="132" y="3869"/>
                    <a:pt x="132" y="3869"/>
                  </a:cubicBezTo>
                  <a:cubicBezTo>
                    <a:pt x="119" y="3727"/>
                    <a:pt x="119" y="3727"/>
                    <a:pt x="119" y="3727"/>
                  </a:cubicBezTo>
                  <a:cubicBezTo>
                    <a:pt x="87" y="3380"/>
                    <a:pt x="87" y="3380"/>
                    <a:pt x="87" y="3380"/>
                  </a:cubicBezTo>
                  <a:cubicBezTo>
                    <a:pt x="62" y="3057"/>
                    <a:pt x="62" y="3057"/>
                    <a:pt x="62" y="3057"/>
                  </a:cubicBezTo>
                  <a:cubicBezTo>
                    <a:pt x="41" y="2769"/>
                    <a:pt x="41" y="2769"/>
                    <a:pt x="41" y="2769"/>
                  </a:cubicBezTo>
                  <a:cubicBezTo>
                    <a:pt x="20" y="2475"/>
                    <a:pt x="20" y="2475"/>
                    <a:pt x="20" y="2475"/>
                  </a:cubicBezTo>
                  <a:cubicBezTo>
                    <a:pt x="0" y="2184"/>
                    <a:pt x="0" y="2184"/>
                    <a:pt x="0" y="2184"/>
                  </a:cubicBezTo>
                  <a:cubicBezTo>
                    <a:pt x="10" y="1888"/>
                    <a:pt x="10" y="1888"/>
                    <a:pt x="10" y="1888"/>
                  </a:cubicBezTo>
                  <a:cubicBezTo>
                    <a:pt x="19" y="1604"/>
                    <a:pt x="19" y="1604"/>
                    <a:pt x="19" y="1604"/>
                  </a:cubicBezTo>
                  <a:cubicBezTo>
                    <a:pt x="29" y="1314"/>
                    <a:pt x="29" y="1314"/>
                    <a:pt x="29" y="1314"/>
                  </a:cubicBezTo>
                  <a:cubicBezTo>
                    <a:pt x="38" y="1044"/>
                    <a:pt x="38" y="1044"/>
                    <a:pt x="38" y="1044"/>
                  </a:cubicBezTo>
                  <a:cubicBezTo>
                    <a:pt x="46" y="776"/>
                    <a:pt x="46" y="776"/>
                    <a:pt x="46" y="776"/>
                  </a:cubicBezTo>
                  <a:cubicBezTo>
                    <a:pt x="108" y="532"/>
                    <a:pt x="108" y="532"/>
                    <a:pt x="108" y="532"/>
                  </a:cubicBezTo>
                  <a:cubicBezTo>
                    <a:pt x="161" y="324"/>
                    <a:pt x="161" y="324"/>
                    <a:pt x="161" y="324"/>
                  </a:cubicBezTo>
                  <a:cubicBezTo>
                    <a:pt x="413" y="218"/>
                    <a:pt x="413" y="218"/>
                    <a:pt x="413" y="218"/>
                  </a:cubicBezTo>
                  <a:cubicBezTo>
                    <a:pt x="711" y="218"/>
                    <a:pt x="711" y="218"/>
                    <a:pt x="711" y="218"/>
                  </a:cubicBezTo>
                  <a:cubicBezTo>
                    <a:pt x="1077" y="245"/>
                    <a:pt x="1077" y="245"/>
                    <a:pt x="1077" y="245"/>
                  </a:cubicBezTo>
                  <a:cubicBezTo>
                    <a:pt x="1260" y="271"/>
                    <a:pt x="1260" y="271"/>
                    <a:pt x="1260" y="271"/>
                  </a:cubicBezTo>
                  <a:cubicBezTo>
                    <a:pt x="1558" y="191"/>
                    <a:pt x="1558" y="191"/>
                    <a:pt x="1558" y="191"/>
                  </a:cubicBezTo>
                  <a:cubicBezTo>
                    <a:pt x="1794" y="150"/>
                    <a:pt x="1794" y="150"/>
                    <a:pt x="1794" y="150"/>
                  </a:cubicBezTo>
                  <a:cubicBezTo>
                    <a:pt x="2016" y="112"/>
                    <a:pt x="2016" y="112"/>
                    <a:pt x="2016" y="112"/>
                  </a:cubicBezTo>
                  <a:cubicBezTo>
                    <a:pt x="2177" y="138"/>
                    <a:pt x="2177" y="138"/>
                    <a:pt x="2177" y="138"/>
                  </a:cubicBezTo>
                  <a:cubicBezTo>
                    <a:pt x="2150" y="0"/>
                    <a:pt x="2150" y="0"/>
                    <a:pt x="2150" y="0"/>
                  </a:cubicBezTo>
                  <a:cubicBezTo>
                    <a:pt x="2311" y="0"/>
                    <a:pt x="2311" y="0"/>
                    <a:pt x="2311" y="0"/>
                  </a:cubicBezTo>
                  <a:cubicBezTo>
                    <a:pt x="2497" y="112"/>
                    <a:pt x="2497" y="112"/>
                    <a:pt x="2497" y="112"/>
                  </a:cubicBezTo>
                  <a:cubicBezTo>
                    <a:pt x="2827" y="109"/>
                    <a:pt x="2827" y="109"/>
                    <a:pt x="2827" y="109"/>
                  </a:cubicBezTo>
                  <a:cubicBezTo>
                    <a:pt x="2896" y="348"/>
                    <a:pt x="2896" y="348"/>
                    <a:pt x="2896" y="348"/>
                  </a:cubicBezTo>
                  <a:cubicBezTo>
                    <a:pt x="2727" y="404"/>
                    <a:pt x="2727" y="404"/>
                    <a:pt x="2727" y="404"/>
                  </a:cubicBezTo>
                  <a:cubicBezTo>
                    <a:pt x="2739" y="640"/>
                    <a:pt x="2739" y="640"/>
                    <a:pt x="2739" y="640"/>
                  </a:cubicBezTo>
                  <a:cubicBezTo>
                    <a:pt x="2750" y="856"/>
                    <a:pt x="2750" y="856"/>
                    <a:pt x="2750" y="856"/>
                  </a:cubicBezTo>
                  <a:cubicBezTo>
                    <a:pt x="2761" y="1227"/>
                    <a:pt x="2761" y="1227"/>
                    <a:pt x="2761" y="1227"/>
                  </a:cubicBezTo>
                  <a:cubicBezTo>
                    <a:pt x="2772" y="1573"/>
                    <a:pt x="2772" y="1573"/>
                    <a:pt x="2772" y="1573"/>
                  </a:cubicBezTo>
                  <a:cubicBezTo>
                    <a:pt x="2772" y="1933"/>
                    <a:pt x="2772" y="1933"/>
                    <a:pt x="2772" y="1933"/>
                  </a:cubicBezTo>
                  <a:cubicBezTo>
                    <a:pt x="2772" y="2264"/>
                    <a:pt x="2772" y="2264"/>
                    <a:pt x="2772" y="2264"/>
                  </a:cubicBezTo>
                  <a:cubicBezTo>
                    <a:pt x="2841" y="2583"/>
                    <a:pt x="2841" y="2583"/>
                    <a:pt x="2841" y="2583"/>
                  </a:cubicBezTo>
                  <a:cubicBezTo>
                    <a:pt x="2837" y="2904"/>
                    <a:pt x="2837" y="2904"/>
                    <a:pt x="2837" y="2904"/>
                  </a:cubicBezTo>
                  <a:cubicBezTo>
                    <a:pt x="2829" y="3210"/>
                    <a:pt x="2829" y="3210"/>
                    <a:pt x="2829" y="3210"/>
                  </a:cubicBezTo>
                  <a:cubicBezTo>
                    <a:pt x="2821" y="3513"/>
                    <a:pt x="2821" y="3513"/>
                    <a:pt x="2821" y="3513"/>
                  </a:cubicBezTo>
                  <a:cubicBezTo>
                    <a:pt x="2833" y="3819"/>
                    <a:pt x="2833" y="3819"/>
                    <a:pt x="2833" y="3819"/>
                  </a:cubicBezTo>
                  <a:cubicBezTo>
                    <a:pt x="2845" y="4124"/>
                    <a:pt x="2845" y="4124"/>
                    <a:pt x="2845" y="4124"/>
                  </a:cubicBezTo>
                  <a:cubicBezTo>
                    <a:pt x="2869" y="4383"/>
                    <a:pt x="2869" y="4383"/>
                    <a:pt x="2869" y="4383"/>
                  </a:cubicBezTo>
                  <a:cubicBezTo>
                    <a:pt x="2905" y="4717"/>
                    <a:pt x="2905" y="4717"/>
                    <a:pt x="2905" y="4717"/>
                  </a:cubicBezTo>
                  <a:cubicBezTo>
                    <a:pt x="2935" y="5020"/>
                    <a:pt x="2935" y="5020"/>
                    <a:pt x="2935" y="5020"/>
                  </a:cubicBezTo>
                  <a:cubicBezTo>
                    <a:pt x="2887" y="5373"/>
                    <a:pt x="2887" y="5373"/>
                    <a:pt x="2887" y="5373"/>
                  </a:cubicBezTo>
                  <a:cubicBezTo>
                    <a:pt x="2864" y="5692"/>
                    <a:pt x="2864" y="5692"/>
                    <a:pt x="2864" y="5692"/>
                  </a:cubicBezTo>
                  <a:cubicBezTo>
                    <a:pt x="2772" y="5904"/>
                    <a:pt x="2772" y="5904"/>
                    <a:pt x="2772" y="5904"/>
                  </a:cubicBezTo>
                  <a:lnTo>
                    <a:pt x="2864" y="6063"/>
                  </a:lnTo>
                  <a:close/>
                </a:path>
              </a:pathLst>
            </a:custGeom>
            <a:solidFill>
              <a:srgbClr val="CE75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3863975" y="-3101976"/>
              <a:ext cx="63500" cy="95250"/>
            </a:xfrm>
            <a:custGeom>
              <a:avLst/>
              <a:gdLst>
                <a:gd name="T0" fmla="*/ 113 w 594"/>
                <a:gd name="T1" fmla="*/ 875 h 875"/>
                <a:gd name="T2" fmla="*/ 410 w 594"/>
                <a:gd name="T3" fmla="*/ 703 h 875"/>
                <a:gd name="T4" fmla="*/ 522 w 594"/>
                <a:gd name="T5" fmla="*/ 12 h 875"/>
                <a:gd name="T6" fmla="*/ 520 w 594"/>
                <a:gd name="T7" fmla="*/ 0 h 875"/>
                <a:gd name="T8" fmla="*/ 509 w 594"/>
                <a:gd name="T9" fmla="*/ 5 h 875"/>
                <a:gd name="T10" fmla="*/ 86 w 594"/>
                <a:gd name="T11" fmla="*/ 378 h 875"/>
                <a:gd name="T12" fmla="*/ 38 w 594"/>
                <a:gd name="T13" fmla="*/ 841 h 875"/>
                <a:gd name="T14" fmla="*/ 39 w 594"/>
                <a:gd name="T15" fmla="*/ 846 h 875"/>
                <a:gd name="T16" fmla="*/ 44 w 594"/>
                <a:gd name="T17" fmla="*/ 848 h 875"/>
                <a:gd name="T18" fmla="*/ 109 w 594"/>
                <a:gd name="T19" fmla="*/ 874 h 875"/>
                <a:gd name="T20" fmla="*/ 111 w 594"/>
                <a:gd name="T21" fmla="*/ 875 h 875"/>
                <a:gd name="T22" fmla="*/ 113 w 594"/>
                <a:gd name="T23"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4" h="875">
                  <a:moveTo>
                    <a:pt x="113" y="875"/>
                  </a:moveTo>
                  <a:cubicBezTo>
                    <a:pt x="239" y="858"/>
                    <a:pt x="339" y="800"/>
                    <a:pt x="410" y="703"/>
                  </a:cubicBezTo>
                  <a:cubicBezTo>
                    <a:pt x="594" y="452"/>
                    <a:pt x="523" y="16"/>
                    <a:pt x="522" y="12"/>
                  </a:cubicBezTo>
                  <a:cubicBezTo>
                    <a:pt x="520" y="0"/>
                    <a:pt x="520" y="0"/>
                    <a:pt x="520" y="0"/>
                  </a:cubicBezTo>
                  <a:cubicBezTo>
                    <a:pt x="509" y="5"/>
                    <a:pt x="509" y="5"/>
                    <a:pt x="509" y="5"/>
                  </a:cubicBezTo>
                  <a:cubicBezTo>
                    <a:pt x="300" y="111"/>
                    <a:pt x="162" y="233"/>
                    <a:pt x="86" y="378"/>
                  </a:cubicBezTo>
                  <a:cubicBezTo>
                    <a:pt x="16" y="513"/>
                    <a:pt x="0" y="664"/>
                    <a:pt x="38" y="841"/>
                  </a:cubicBezTo>
                  <a:cubicBezTo>
                    <a:pt x="39" y="846"/>
                    <a:pt x="39" y="846"/>
                    <a:pt x="39" y="846"/>
                  </a:cubicBezTo>
                  <a:cubicBezTo>
                    <a:pt x="44" y="848"/>
                    <a:pt x="44" y="848"/>
                    <a:pt x="44" y="848"/>
                  </a:cubicBezTo>
                  <a:cubicBezTo>
                    <a:pt x="109" y="874"/>
                    <a:pt x="109" y="874"/>
                    <a:pt x="109" y="874"/>
                  </a:cubicBezTo>
                  <a:cubicBezTo>
                    <a:pt x="111" y="875"/>
                    <a:pt x="111" y="875"/>
                    <a:pt x="111" y="875"/>
                  </a:cubicBezTo>
                  <a:lnTo>
                    <a:pt x="113" y="875"/>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3814763" y="-3003551"/>
              <a:ext cx="68263" cy="69850"/>
            </a:xfrm>
            <a:custGeom>
              <a:avLst/>
              <a:gdLst>
                <a:gd name="T0" fmla="*/ 620 w 631"/>
                <a:gd name="T1" fmla="*/ 22 h 649"/>
                <a:gd name="T2" fmla="*/ 591 w 631"/>
                <a:gd name="T3" fmla="*/ 19 h 649"/>
                <a:gd name="T4" fmla="*/ 248 w 631"/>
                <a:gd name="T5" fmla="*/ 69 h 649"/>
                <a:gd name="T6" fmla="*/ 0 w 631"/>
                <a:gd name="T7" fmla="*/ 591 h 649"/>
                <a:gd name="T8" fmla="*/ 0 w 631"/>
                <a:gd name="T9" fmla="*/ 598 h 649"/>
                <a:gd name="T10" fmla="*/ 5 w 631"/>
                <a:gd name="T11" fmla="*/ 600 h 649"/>
                <a:gd name="T12" fmla="*/ 239 w 631"/>
                <a:gd name="T13" fmla="*/ 618 h 649"/>
                <a:gd name="T14" fmla="*/ 628 w 631"/>
                <a:gd name="T15" fmla="*/ 33 h 649"/>
                <a:gd name="T16" fmla="*/ 631 w 631"/>
                <a:gd name="T17" fmla="*/ 23 h 649"/>
                <a:gd name="T18" fmla="*/ 620 w 631"/>
                <a:gd name="T19" fmla="*/ 2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49">
                  <a:moveTo>
                    <a:pt x="620" y="22"/>
                  </a:moveTo>
                  <a:cubicBezTo>
                    <a:pt x="591" y="19"/>
                    <a:pt x="591" y="19"/>
                    <a:pt x="591" y="19"/>
                  </a:cubicBezTo>
                  <a:cubicBezTo>
                    <a:pt x="488" y="10"/>
                    <a:pt x="360" y="0"/>
                    <a:pt x="248" y="69"/>
                  </a:cubicBezTo>
                  <a:cubicBezTo>
                    <a:pt x="119" y="149"/>
                    <a:pt x="38" y="320"/>
                    <a:pt x="0" y="591"/>
                  </a:cubicBezTo>
                  <a:cubicBezTo>
                    <a:pt x="0" y="598"/>
                    <a:pt x="0" y="598"/>
                    <a:pt x="0" y="598"/>
                  </a:cubicBezTo>
                  <a:cubicBezTo>
                    <a:pt x="5" y="600"/>
                    <a:pt x="5" y="600"/>
                    <a:pt x="5" y="600"/>
                  </a:cubicBezTo>
                  <a:cubicBezTo>
                    <a:pt x="84" y="643"/>
                    <a:pt x="163" y="649"/>
                    <a:pt x="239" y="618"/>
                  </a:cubicBezTo>
                  <a:cubicBezTo>
                    <a:pt x="487" y="514"/>
                    <a:pt x="622" y="53"/>
                    <a:pt x="628" y="33"/>
                  </a:cubicBezTo>
                  <a:cubicBezTo>
                    <a:pt x="631" y="23"/>
                    <a:pt x="631" y="23"/>
                    <a:pt x="631" y="23"/>
                  </a:cubicBezTo>
                  <a:lnTo>
                    <a:pt x="620" y="22"/>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816350" y="-2913063"/>
              <a:ext cx="63500" cy="79375"/>
            </a:xfrm>
            <a:custGeom>
              <a:avLst/>
              <a:gdLst>
                <a:gd name="T0" fmla="*/ 40 w 589"/>
                <a:gd name="T1" fmla="*/ 716 h 731"/>
                <a:gd name="T2" fmla="*/ 398 w 589"/>
                <a:gd name="T3" fmla="*/ 603 h 731"/>
                <a:gd name="T4" fmla="*/ 569 w 589"/>
                <a:gd name="T5" fmla="*/ 8 h 731"/>
                <a:gd name="T6" fmla="*/ 568 w 589"/>
                <a:gd name="T7" fmla="*/ 0 h 731"/>
                <a:gd name="T8" fmla="*/ 560 w 589"/>
                <a:gd name="T9" fmla="*/ 0 h 731"/>
                <a:gd name="T10" fmla="*/ 142 w 589"/>
                <a:gd name="T11" fmla="*/ 193 h 731"/>
                <a:gd name="T12" fmla="*/ 32 w 589"/>
                <a:gd name="T13" fmla="*/ 709 h 731"/>
                <a:gd name="T14" fmla="*/ 33 w 589"/>
                <a:gd name="T15" fmla="*/ 715 h 731"/>
                <a:gd name="T16" fmla="*/ 40 w 589"/>
                <a:gd name="T1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731">
                  <a:moveTo>
                    <a:pt x="40" y="716"/>
                  </a:moveTo>
                  <a:cubicBezTo>
                    <a:pt x="138" y="731"/>
                    <a:pt x="284" y="709"/>
                    <a:pt x="398" y="603"/>
                  </a:cubicBezTo>
                  <a:cubicBezTo>
                    <a:pt x="530" y="481"/>
                    <a:pt x="589" y="275"/>
                    <a:pt x="569" y="8"/>
                  </a:cubicBezTo>
                  <a:cubicBezTo>
                    <a:pt x="568" y="0"/>
                    <a:pt x="568" y="0"/>
                    <a:pt x="568" y="0"/>
                  </a:cubicBezTo>
                  <a:cubicBezTo>
                    <a:pt x="560" y="0"/>
                    <a:pt x="560" y="0"/>
                    <a:pt x="560" y="0"/>
                  </a:cubicBezTo>
                  <a:cubicBezTo>
                    <a:pt x="557" y="0"/>
                    <a:pt x="299" y="8"/>
                    <a:pt x="142" y="193"/>
                  </a:cubicBezTo>
                  <a:cubicBezTo>
                    <a:pt x="37" y="317"/>
                    <a:pt x="0" y="491"/>
                    <a:pt x="32" y="709"/>
                  </a:cubicBezTo>
                  <a:cubicBezTo>
                    <a:pt x="33" y="715"/>
                    <a:pt x="33" y="715"/>
                    <a:pt x="33" y="715"/>
                  </a:cubicBezTo>
                  <a:lnTo>
                    <a:pt x="40" y="71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3887788" y="-2936876"/>
              <a:ext cx="84138" cy="68263"/>
            </a:xfrm>
            <a:custGeom>
              <a:avLst/>
              <a:gdLst>
                <a:gd name="T0" fmla="*/ 0 w 784"/>
                <a:gd name="T1" fmla="*/ 43 h 625"/>
                <a:gd name="T2" fmla="*/ 271 w 784"/>
                <a:gd name="T3" fmla="*/ 506 h 625"/>
                <a:gd name="T4" fmla="*/ 664 w 784"/>
                <a:gd name="T5" fmla="*/ 589 h 625"/>
                <a:gd name="T6" fmla="*/ 669 w 784"/>
                <a:gd name="T7" fmla="*/ 588 h 625"/>
                <a:gd name="T8" fmla="*/ 671 w 784"/>
                <a:gd name="T9" fmla="*/ 584 h 625"/>
                <a:gd name="T10" fmla="*/ 671 w 784"/>
                <a:gd name="T11" fmla="*/ 191 h 625"/>
                <a:gd name="T12" fmla="*/ 8 w 784"/>
                <a:gd name="T13" fmla="*/ 34 h 625"/>
                <a:gd name="T14" fmla="*/ 0 w 784"/>
                <a:gd name="T15" fmla="*/ 35 h 625"/>
                <a:gd name="T16" fmla="*/ 0 w 784"/>
                <a:gd name="T17" fmla="*/ 4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625">
                  <a:moveTo>
                    <a:pt x="0" y="43"/>
                  </a:moveTo>
                  <a:cubicBezTo>
                    <a:pt x="1" y="105"/>
                    <a:pt x="84" y="361"/>
                    <a:pt x="271" y="506"/>
                  </a:cubicBezTo>
                  <a:cubicBezTo>
                    <a:pt x="388" y="597"/>
                    <a:pt x="520" y="625"/>
                    <a:pt x="664" y="589"/>
                  </a:cubicBezTo>
                  <a:cubicBezTo>
                    <a:pt x="669" y="588"/>
                    <a:pt x="669" y="588"/>
                    <a:pt x="669" y="588"/>
                  </a:cubicBezTo>
                  <a:cubicBezTo>
                    <a:pt x="671" y="584"/>
                    <a:pt x="671" y="584"/>
                    <a:pt x="671" y="584"/>
                  </a:cubicBezTo>
                  <a:cubicBezTo>
                    <a:pt x="675" y="575"/>
                    <a:pt x="784" y="355"/>
                    <a:pt x="671" y="191"/>
                  </a:cubicBezTo>
                  <a:cubicBezTo>
                    <a:pt x="575" y="52"/>
                    <a:pt x="353" y="0"/>
                    <a:pt x="8" y="34"/>
                  </a:cubicBezTo>
                  <a:cubicBezTo>
                    <a:pt x="0" y="35"/>
                    <a:pt x="0" y="35"/>
                    <a:pt x="0" y="35"/>
                  </a:cubicBezTo>
                  <a:lnTo>
                    <a:pt x="0" y="4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3827463" y="-2822576"/>
              <a:ext cx="88900" cy="84138"/>
            </a:xfrm>
            <a:custGeom>
              <a:avLst/>
              <a:gdLst>
                <a:gd name="T0" fmla="*/ 11 w 821"/>
                <a:gd name="T1" fmla="*/ 760 h 780"/>
                <a:gd name="T2" fmla="*/ 594 w 821"/>
                <a:gd name="T3" fmla="*/ 619 h 780"/>
                <a:gd name="T4" fmla="*/ 820 w 821"/>
                <a:gd name="T5" fmla="*/ 27 h 780"/>
                <a:gd name="T6" fmla="*/ 821 w 821"/>
                <a:gd name="T7" fmla="*/ 18 h 780"/>
                <a:gd name="T8" fmla="*/ 812 w 821"/>
                <a:gd name="T9" fmla="*/ 17 h 780"/>
                <a:gd name="T10" fmla="*/ 492 w 821"/>
                <a:gd name="T11" fmla="*/ 82 h 780"/>
                <a:gd name="T12" fmla="*/ 3 w 821"/>
                <a:gd name="T13" fmla="*/ 749 h 780"/>
                <a:gd name="T14" fmla="*/ 0 w 821"/>
                <a:gd name="T15" fmla="*/ 759 h 780"/>
                <a:gd name="T16" fmla="*/ 11 w 821"/>
                <a:gd name="T17" fmla="*/ 76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780">
                  <a:moveTo>
                    <a:pt x="11" y="760"/>
                  </a:moveTo>
                  <a:cubicBezTo>
                    <a:pt x="272" y="780"/>
                    <a:pt x="462" y="734"/>
                    <a:pt x="594" y="619"/>
                  </a:cubicBezTo>
                  <a:cubicBezTo>
                    <a:pt x="730" y="500"/>
                    <a:pt x="804" y="306"/>
                    <a:pt x="820" y="27"/>
                  </a:cubicBezTo>
                  <a:cubicBezTo>
                    <a:pt x="821" y="18"/>
                    <a:pt x="821" y="18"/>
                    <a:pt x="821" y="18"/>
                  </a:cubicBezTo>
                  <a:cubicBezTo>
                    <a:pt x="812" y="17"/>
                    <a:pt x="812" y="17"/>
                    <a:pt x="812" y="17"/>
                  </a:cubicBezTo>
                  <a:cubicBezTo>
                    <a:pt x="806" y="17"/>
                    <a:pt x="664" y="0"/>
                    <a:pt x="492" y="82"/>
                  </a:cubicBezTo>
                  <a:cubicBezTo>
                    <a:pt x="333" y="158"/>
                    <a:pt x="120" y="334"/>
                    <a:pt x="3" y="749"/>
                  </a:cubicBezTo>
                  <a:cubicBezTo>
                    <a:pt x="0" y="759"/>
                    <a:pt x="0" y="759"/>
                    <a:pt x="0" y="759"/>
                  </a:cubicBezTo>
                  <a:lnTo>
                    <a:pt x="11" y="76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3913188" y="-2857501"/>
              <a:ext cx="80963" cy="90488"/>
            </a:xfrm>
            <a:custGeom>
              <a:avLst/>
              <a:gdLst>
                <a:gd name="T0" fmla="*/ 47 w 751"/>
                <a:gd name="T1" fmla="*/ 9 h 829"/>
                <a:gd name="T2" fmla="*/ 222 w 751"/>
                <a:gd name="T3" fmla="*/ 655 h 829"/>
                <a:gd name="T4" fmla="*/ 640 w 751"/>
                <a:gd name="T5" fmla="*/ 801 h 829"/>
                <a:gd name="T6" fmla="*/ 644 w 751"/>
                <a:gd name="T7" fmla="*/ 800 h 829"/>
                <a:gd name="T8" fmla="*/ 646 w 751"/>
                <a:gd name="T9" fmla="*/ 796 h 829"/>
                <a:gd name="T10" fmla="*/ 661 w 751"/>
                <a:gd name="T11" fmla="*/ 395 h 829"/>
                <a:gd name="T12" fmla="*/ 58 w 751"/>
                <a:gd name="T13" fmla="*/ 3 h 829"/>
                <a:gd name="T14" fmla="*/ 49 w 751"/>
                <a:gd name="T15" fmla="*/ 0 h 829"/>
                <a:gd name="T16" fmla="*/ 47 w 751"/>
                <a:gd name="T1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829">
                  <a:moveTo>
                    <a:pt x="47" y="9"/>
                  </a:moveTo>
                  <a:cubicBezTo>
                    <a:pt x="0" y="182"/>
                    <a:pt x="53" y="470"/>
                    <a:pt x="222" y="655"/>
                  </a:cubicBezTo>
                  <a:cubicBezTo>
                    <a:pt x="336" y="779"/>
                    <a:pt x="480" y="829"/>
                    <a:pt x="640" y="801"/>
                  </a:cubicBezTo>
                  <a:cubicBezTo>
                    <a:pt x="644" y="800"/>
                    <a:pt x="644" y="800"/>
                    <a:pt x="644" y="800"/>
                  </a:cubicBezTo>
                  <a:cubicBezTo>
                    <a:pt x="646" y="796"/>
                    <a:pt x="646" y="796"/>
                    <a:pt x="646" y="796"/>
                  </a:cubicBezTo>
                  <a:cubicBezTo>
                    <a:pt x="647" y="794"/>
                    <a:pt x="751" y="599"/>
                    <a:pt x="661" y="395"/>
                  </a:cubicBezTo>
                  <a:cubicBezTo>
                    <a:pt x="581" y="213"/>
                    <a:pt x="378" y="82"/>
                    <a:pt x="58" y="3"/>
                  </a:cubicBezTo>
                  <a:cubicBezTo>
                    <a:pt x="49" y="0"/>
                    <a:pt x="49" y="0"/>
                    <a:pt x="49" y="0"/>
                  </a:cubicBezTo>
                  <a:lnTo>
                    <a:pt x="47" y="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914775" y="-2760663"/>
              <a:ext cx="84138" cy="85725"/>
            </a:xfrm>
            <a:custGeom>
              <a:avLst/>
              <a:gdLst>
                <a:gd name="T0" fmla="*/ 31 w 776"/>
                <a:gd name="T1" fmla="*/ 0 h 790"/>
                <a:gd name="T2" fmla="*/ 283 w 776"/>
                <a:gd name="T3" fmla="*/ 661 h 790"/>
                <a:gd name="T4" fmla="*/ 694 w 776"/>
                <a:gd name="T5" fmla="*/ 737 h 790"/>
                <a:gd name="T6" fmla="*/ 698 w 776"/>
                <a:gd name="T7" fmla="*/ 736 h 790"/>
                <a:gd name="T8" fmla="*/ 700 w 776"/>
                <a:gd name="T9" fmla="*/ 732 h 790"/>
                <a:gd name="T10" fmla="*/ 700 w 776"/>
                <a:gd name="T11" fmla="*/ 401 h 790"/>
                <a:gd name="T12" fmla="*/ 435 w 776"/>
                <a:gd name="T13" fmla="*/ 223 h 790"/>
                <a:gd name="T14" fmla="*/ 436 w 776"/>
                <a:gd name="T15" fmla="*/ 223 h 790"/>
                <a:gd name="T16" fmla="*/ 49 w 776"/>
                <a:gd name="T17" fmla="*/ 0 h 790"/>
                <a:gd name="T18" fmla="*/ 31 w 776"/>
                <a:gd name="T19"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790">
                  <a:moveTo>
                    <a:pt x="31" y="0"/>
                  </a:moveTo>
                  <a:cubicBezTo>
                    <a:pt x="0" y="153"/>
                    <a:pt x="83" y="487"/>
                    <a:pt x="283" y="661"/>
                  </a:cubicBezTo>
                  <a:cubicBezTo>
                    <a:pt x="403" y="764"/>
                    <a:pt x="545" y="790"/>
                    <a:pt x="694" y="737"/>
                  </a:cubicBezTo>
                  <a:cubicBezTo>
                    <a:pt x="698" y="736"/>
                    <a:pt x="698" y="736"/>
                    <a:pt x="698" y="736"/>
                  </a:cubicBezTo>
                  <a:cubicBezTo>
                    <a:pt x="700" y="732"/>
                    <a:pt x="700" y="732"/>
                    <a:pt x="700" y="732"/>
                  </a:cubicBezTo>
                  <a:cubicBezTo>
                    <a:pt x="703" y="724"/>
                    <a:pt x="776" y="550"/>
                    <a:pt x="700" y="401"/>
                  </a:cubicBezTo>
                  <a:cubicBezTo>
                    <a:pt x="655" y="312"/>
                    <a:pt x="565" y="252"/>
                    <a:pt x="435" y="223"/>
                  </a:cubicBezTo>
                  <a:cubicBezTo>
                    <a:pt x="436" y="223"/>
                    <a:pt x="436" y="223"/>
                    <a:pt x="436" y="223"/>
                  </a:cubicBezTo>
                  <a:cubicBezTo>
                    <a:pt x="333" y="186"/>
                    <a:pt x="62" y="74"/>
                    <a:pt x="49" y="0"/>
                  </a:cubicBezTo>
                  <a:lnTo>
                    <a:pt x="31" y="0"/>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3822700" y="-2749551"/>
              <a:ext cx="79375" cy="111125"/>
            </a:xfrm>
            <a:custGeom>
              <a:avLst/>
              <a:gdLst>
                <a:gd name="T0" fmla="*/ 694 w 723"/>
                <a:gd name="T1" fmla="*/ 4 h 1026"/>
                <a:gd name="T2" fmla="*/ 79 w 723"/>
                <a:gd name="T3" fmla="*/ 976 h 1026"/>
                <a:gd name="T4" fmla="*/ 80 w 723"/>
                <a:gd name="T5" fmla="*/ 980 h 1026"/>
                <a:gd name="T6" fmla="*/ 85 w 723"/>
                <a:gd name="T7" fmla="*/ 982 h 1026"/>
                <a:gd name="T8" fmla="*/ 455 w 723"/>
                <a:gd name="T9" fmla="*/ 930 h 1026"/>
                <a:gd name="T10" fmla="*/ 706 w 723"/>
                <a:gd name="T11" fmla="*/ 13 h 1026"/>
                <a:gd name="T12" fmla="*/ 706 w 723"/>
                <a:gd name="T13" fmla="*/ 0 h 1026"/>
                <a:gd name="T14" fmla="*/ 694 w 723"/>
                <a:gd name="T15" fmla="*/ 4 h 1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1026">
                  <a:moveTo>
                    <a:pt x="694" y="4"/>
                  </a:moveTo>
                  <a:cubicBezTo>
                    <a:pt x="0" y="240"/>
                    <a:pt x="11" y="714"/>
                    <a:pt x="79" y="976"/>
                  </a:cubicBezTo>
                  <a:cubicBezTo>
                    <a:pt x="80" y="980"/>
                    <a:pt x="80" y="980"/>
                    <a:pt x="80" y="980"/>
                  </a:cubicBezTo>
                  <a:cubicBezTo>
                    <a:pt x="85" y="982"/>
                    <a:pt x="85" y="982"/>
                    <a:pt x="85" y="982"/>
                  </a:cubicBezTo>
                  <a:cubicBezTo>
                    <a:pt x="222" y="1026"/>
                    <a:pt x="354" y="1007"/>
                    <a:pt x="455" y="930"/>
                  </a:cubicBezTo>
                  <a:cubicBezTo>
                    <a:pt x="636" y="794"/>
                    <a:pt x="723" y="477"/>
                    <a:pt x="706" y="13"/>
                  </a:cubicBezTo>
                  <a:cubicBezTo>
                    <a:pt x="706" y="0"/>
                    <a:pt x="706" y="0"/>
                    <a:pt x="706" y="0"/>
                  </a:cubicBezTo>
                  <a:lnTo>
                    <a:pt x="694" y="4"/>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916363" y="-2667001"/>
              <a:ext cx="125413" cy="80963"/>
            </a:xfrm>
            <a:custGeom>
              <a:avLst/>
              <a:gdLst>
                <a:gd name="T0" fmla="*/ 1149 w 1157"/>
                <a:gd name="T1" fmla="*/ 536 h 752"/>
                <a:gd name="T2" fmla="*/ 445 w 1157"/>
                <a:gd name="T3" fmla="*/ 19 h 752"/>
                <a:gd name="T4" fmla="*/ 4 w 1157"/>
                <a:gd name="T5" fmla="*/ 419 h 752"/>
                <a:gd name="T6" fmla="*/ 0 w 1157"/>
                <a:gd name="T7" fmla="*/ 425 h 752"/>
                <a:gd name="T8" fmla="*/ 7 w 1157"/>
                <a:gd name="T9" fmla="*/ 430 h 752"/>
                <a:gd name="T10" fmla="*/ 1145 w 1157"/>
                <a:gd name="T11" fmla="*/ 550 h 752"/>
                <a:gd name="T12" fmla="*/ 1157 w 1157"/>
                <a:gd name="T13" fmla="*/ 546 h 752"/>
                <a:gd name="T14" fmla="*/ 1149 w 1157"/>
                <a:gd name="T15" fmla="*/ 536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7" h="752">
                  <a:moveTo>
                    <a:pt x="1149" y="536"/>
                  </a:moveTo>
                  <a:cubicBezTo>
                    <a:pt x="898" y="174"/>
                    <a:pt x="661" y="0"/>
                    <a:pt x="445" y="19"/>
                  </a:cubicBezTo>
                  <a:cubicBezTo>
                    <a:pt x="202" y="41"/>
                    <a:pt x="55" y="306"/>
                    <a:pt x="4" y="419"/>
                  </a:cubicBezTo>
                  <a:cubicBezTo>
                    <a:pt x="0" y="425"/>
                    <a:pt x="0" y="425"/>
                    <a:pt x="0" y="425"/>
                  </a:cubicBezTo>
                  <a:cubicBezTo>
                    <a:pt x="7" y="430"/>
                    <a:pt x="7" y="430"/>
                    <a:pt x="7" y="430"/>
                  </a:cubicBezTo>
                  <a:cubicBezTo>
                    <a:pt x="482" y="752"/>
                    <a:pt x="1138" y="552"/>
                    <a:pt x="1145" y="550"/>
                  </a:cubicBezTo>
                  <a:cubicBezTo>
                    <a:pt x="1157" y="546"/>
                    <a:pt x="1157" y="546"/>
                    <a:pt x="1157" y="546"/>
                  </a:cubicBezTo>
                  <a:lnTo>
                    <a:pt x="1149" y="53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3822700" y="-2655888"/>
              <a:ext cx="100013" cy="117475"/>
            </a:xfrm>
            <a:custGeom>
              <a:avLst/>
              <a:gdLst>
                <a:gd name="T0" fmla="*/ 923 w 935"/>
                <a:gd name="T1" fmla="*/ 3 h 1100"/>
                <a:gd name="T2" fmla="*/ 182 w 935"/>
                <a:gd name="T3" fmla="*/ 430 h 1100"/>
                <a:gd name="T4" fmla="*/ 117 w 935"/>
                <a:gd name="T5" fmla="*/ 1093 h 1100"/>
                <a:gd name="T6" fmla="*/ 119 w 935"/>
                <a:gd name="T7" fmla="*/ 1100 h 1100"/>
                <a:gd name="T8" fmla="*/ 126 w 935"/>
                <a:gd name="T9" fmla="*/ 1099 h 1100"/>
                <a:gd name="T10" fmla="*/ 934 w 935"/>
                <a:gd name="T11" fmla="*/ 13 h 1100"/>
                <a:gd name="T12" fmla="*/ 935 w 935"/>
                <a:gd name="T13" fmla="*/ 0 h 1100"/>
                <a:gd name="T14" fmla="*/ 923 w 935"/>
                <a:gd name="T15" fmla="*/ 3 h 1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5" h="1100">
                  <a:moveTo>
                    <a:pt x="923" y="3"/>
                  </a:moveTo>
                  <a:cubicBezTo>
                    <a:pt x="563" y="66"/>
                    <a:pt x="313" y="209"/>
                    <a:pt x="182" y="430"/>
                  </a:cubicBezTo>
                  <a:cubicBezTo>
                    <a:pt x="0" y="738"/>
                    <a:pt x="115" y="1090"/>
                    <a:pt x="117" y="1093"/>
                  </a:cubicBezTo>
                  <a:cubicBezTo>
                    <a:pt x="119" y="1100"/>
                    <a:pt x="119" y="1100"/>
                    <a:pt x="119" y="1100"/>
                  </a:cubicBezTo>
                  <a:cubicBezTo>
                    <a:pt x="126" y="1099"/>
                    <a:pt x="126" y="1099"/>
                    <a:pt x="126" y="1099"/>
                  </a:cubicBezTo>
                  <a:cubicBezTo>
                    <a:pt x="388" y="1069"/>
                    <a:pt x="839" y="747"/>
                    <a:pt x="934" y="13"/>
                  </a:cubicBezTo>
                  <a:cubicBezTo>
                    <a:pt x="935" y="0"/>
                    <a:pt x="935" y="0"/>
                    <a:pt x="935" y="0"/>
                  </a:cubicBezTo>
                  <a:lnTo>
                    <a:pt x="923" y="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3910013" y="-3027363"/>
              <a:ext cx="87313" cy="65088"/>
            </a:xfrm>
            <a:custGeom>
              <a:avLst/>
              <a:gdLst>
                <a:gd name="T0" fmla="*/ 5 w 809"/>
                <a:gd name="T1" fmla="*/ 63 h 590"/>
                <a:gd name="T2" fmla="*/ 405 w 809"/>
                <a:gd name="T3" fmla="*/ 535 h 590"/>
                <a:gd name="T4" fmla="*/ 621 w 809"/>
                <a:gd name="T5" fmla="*/ 572 h 590"/>
                <a:gd name="T6" fmla="*/ 623 w 809"/>
                <a:gd name="T7" fmla="*/ 572 h 590"/>
                <a:gd name="T8" fmla="*/ 624 w 809"/>
                <a:gd name="T9" fmla="*/ 571 h 590"/>
                <a:gd name="T10" fmla="*/ 787 w 809"/>
                <a:gd name="T11" fmla="*/ 546 h 590"/>
                <a:gd name="T12" fmla="*/ 780 w 809"/>
                <a:gd name="T13" fmla="*/ 544 h 590"/>
                <a:gd name="T14" fmla="*/ 794 w 809"/>
                <a:gd name="T15" fmla="*/ 557 h 590"/>
                <a:gd name="T16" fmla="*/ 796 w 809"/>
                <a:gd name="T17" fmla="*/ 538 h 590"/>
                <a:gd name="T18" fmla="*/ 661 w 809"/>
                <a:gd name="T19" fmla="*/ 190 h 590"/>
                <a:gd name="T20" fmla="*/ 11 w 809"/>
                <a:gd name="T21" fmla="*/ 51 h 590"/>
                <a:gd name="T22" fmla="*/ 0 w 809"/>
                <a:gd name="T23" fmla="*/ 53 h 590"/>
                <a:gd name="T24" fmla="*/ 5 w 809"/>
                <a:gd name="T25"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9" h="590">
                  <a:moveTo>
                    <a:pt x="5" y="63"/>
                  </a:moveTo>
                  <a:cubicBezTo>
                    <a:pt x="132" y="363"/>
                    <a:pt x="293" y="485"/>
                    <a:pt x="405" y="535"/>
                  </a:cubicBezTo>
                  <a:cubicBezTo>
                    <a:pt x="527" y="590"/>
                    <a:pt x="618" y="573"/>
                    <a:pt x="621" y="572"/>
                  </a:cubicBezTo>
                  <a:cubicBezTo>
                    <a:pt x="623" y="572"/>
                    <a:pt x="623" y="572"/>
                    <a:pt x="623" y="572"/>
                  </a:cubicBezTo>
                  <a:cubicBezTo>
                    <a:pt x="624" y="571"/>
                    <a:pt x="624" y="571"/>
                    <a:pt x="624" y="571"/>
                  </a:cubicBezTo>
                  <a:cubicBezTo>
                    <a:pt x="670" y="548"/>
                    <a:pt x="786" y="546"/>
                    <a:pt x="787" y="546"/>
                  </a:cubicBezTo>
                  <a:cubicBezTo>
                    <a:pt x="780" y="544"/>
                    <a:pt x="780" y="544"/>
                    <a:pt x="780" y="544"/>
                  </a:cubicBezTo>
                  <a:cubicBezTo>
                    <a:pt x="794" y="557"/>
                    <a:pt x="794" y="557"/>
                    <a:pt x="794" y="557"/>
                  </a:cubicBezTo>
                  <a:cubicBezTo>
                    <a:pt x="794" y="557"/>
                    <a:pt x="796" y="538"/>
                    <a:pt x="796" y="538"/>
                  </a:cubicBezTo>
                  <a:cubicBezTo>
                    <a:pt x="809" y="401"/>
                    <a:pt x="763" y="281"/>
                    <a:pt x="661" y="190"/>
                  </a:cubicBezTo>
                  <a:cubicBezTo>
                    <a:pt x="509" y="56"/>
                    <a:pt x="249" y="0"/>
                    <a:pt x="11" y="51"/>
                  </a:cubicBezTo>
                  <a:cubicBezTo>
                    <a:pt x="0" y="53"/>
                    <a:pt x="0" y="53"/>
                    <a:pt x="0" y="53"/>
                  </a:cubicBezTo>
                  <a:lnTo>
                    <a:pt x="5" y="63"/>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3860800" y="-3030538"/>
              <a:ext cx="84138" cy="430213"/>
            </a:xfrm>
            <a:custGeom>
              <a:avLst/>
              <a:gdLst>
                <a:gd name="T0" fmla="*/ 27 w 775"/>
                <a:gd name="T1" fmla="*/ 169 h 3981"/>
                <a:gd name="T2" fmla="*/ 397 w 775"/>
                <a:gd name="T3" fmla="*/ 1205 h 3981"/>
                <a:gd name="T4" fmla="*/ 132 w 775"/>
                <a:gd name="T5" fmla="*/ 2319 h 3981"/>
                <a:gd name="T6" fmla="*/ 38 w 775"/>
                <a:gd name="T7" fmla="*/ 2650 h 3981"/>
                <a:gd name="T8" fmla="*/ 177 w 775"/>
                <a:gd name="T9" fmla="*/ 3216 h 3981"/>
                <a:gd name="T10" fmla="*/ 176 w 775"/>
                <a:gd name="T11" fmla="*/ 3215 h 3981"/>
                <a:gd name="T12" fmla="*/ 626 w 775"/>
                <a:gd name="T13" fmla="*/ 3967 h 3981"/>
                <a:gd name="T14" fmla="*/ 633 w 775"/>
                <a:gd name="T15" fmla="*/ 3981 h 3981"/>
                <a:gd name="T16" fmla="*/ 642 w 775"/>
                <a:gd name="T17" fmla="*/ 3968 h 3981"/>
                <a:gd name="T18" fmla="*/ 771 w 775"/>
                <a:gd name="T19" fmla="*/ 3773 h 3981"/>
                <a:gd name="T20" fmla="*/ 775 w 775"/>
                <a:gd name="T21" fmla="*/ 3767 h 3981"/>
                <a:gd name="T22" fmla="*/ 770 w 775"/>
                <a:gd name="T23" fmla="*/ 3762 h 3981"/>
                <a:gd name="T24" fmla="*/ 401 w 775"/>
                <a:gd name="T25" fmla="*/ 3287 h 3981"/>
                <a:gd name="T26" fmla="*/ 307 w 775"/>
                <a:gd name="T27" fmla="*/ 2307 h 3981"/>
                <a:gd name="T28" fmla="*/ 319 w 775"/>
                <a:gd name="T29" fmla="*/ 2275 h 3981"/>
                <a:gd name="T30" fmla="*/ 541 w 775"/>
                <a:gd name="T31" fmla="*/ 1360 h 3981"/>
                <a:gd name="T32" fmla="*/ 542 w 775"/>
                <a:gd name="T33" fmla="*/ 1339 h 3981"/>
                <a:gd name="T34" fmla="*/ 526 w 775"/>
                <a:gd name="T35" fmla="*/ 1352 h 3981"/>
                <a:gd name="T36" fmla="*/ 487 w 775"/>
                <a:gd name="T37" fmla="*/ 1384 h 3981"/>
                <a:gd name="T38" fmla="*/ 502 w 775"/>
                <a:gd name="T39" fmla="*/ 1393 h 3981"/>
                <a:gd name="T40" fmla="*/ 16 w 775"/>
                <a:gd name="T41" fmla="*/ 10 h 3981"/>
                <a:gd name="T42" fmla="*/ 0 w 775"/>
                <a:gd name="T43" fmla="*/ 0 h 3981"/>
                <a:gd name="T44" fmla="*/ 2 w 775"/>
                <a:gd name="T45" fmla="*/ 19 h 3981"/>
                <a:gd name="T46" fmla="*/ 19 w 775"/>
                <a:gd name="T47" fmla="*/ 161 h 3981"/>
                <a:gd name="T48" fmla="*/ 19 w 775"/>
                <a:gd name="T49" fmla="*/ 169 h 3981"/>
                <a:gd name="T50" fmla="*/ 27 w 775"/>
                <a:gd name="T51" fmla="*/ 169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5" h="3981">
                  <a:moveTo>
                    <a:pt x="27" y="169"/>
                  </a:moveTo>
                  <a:cubicBezTo>
                    <a:pt x="172" y="178"/>
                    <a:pt x="405" y="682"/>
                    <a:pt x="397" y="1205"/>
                  </a:cubicBezTo>
                  <a:cubicBezTo>
                    <a:pt x="397" y="1209"/>
                    <a:pt x="393" y="1597"/>
                    <a:pt x="132" y="2319"/>
                  </a:cubicBezTo>
                  <a:cubicBezTo>
                    <a:pt x="131" y="2320"/>
                    <a:pt x="65" y="2467"/>
                    <a:pt x="38" y="2650"/>
                  </a:cubicBezTo>
                  <a:cubicBezTo>
                    <a:pt x="2" y="2893"/>
                    <a:pt x="50" y="3089"/>
                    <a:pt x="177" y="3216"/>
                  </a:cubicBezTo>
                  <a:cubicBezTo>
                    <a:pt x="176" y="3215"/>
                    <a:pt x="176" y="3215"/>
                    <a:pt x="176" y="3215"/>
                  </a:cubicBezTo>
                  <a:cubicBezTo>
                    <a:pt x="179" y="3220"/>
                    <a:pt x="481" y="3664"/>
                    <a:pt x="626" y="3967"/>
                  </a:cubicBezTo>
                  <a:cubicBezTo>
                    <a:pt x="633" y="3981"/>
                    <a:pt x="633" y="3981"/>
                    <a:pt x="633" y="3981"/>
                  </a:cubicBezTo>
                  <a:cubicBezTo>
                    <a:pt x="642" y="3968"/>
                    <a:pt x="642" y="3968"/>
                    <a:pt x="642" y="3968"/>
                  </a:cubicBezTo>
                  <a:cubicBezTo>
                    <a:pt x="771" y="3773"/>
                    <a:pt x="771" y="3773"/>
                    <a:pt x="771" y="3773"/>
                  </a:cubicBezTo>
                  <a:cubicBezTo>
                    <a:pt x="775" y="3767"/>
                    <a:pt x="775" y="3767"/>
                    <a:pt x="775" y="3767"/>
                  </a:cubicBezTo>
                  <a:cubicBezTo>
                    <a:pt x="770" y="3762"/>
                    <a:pt x="770" y="3762"/>
                    <a:pt x="770" y="3762"/>
                  </a:cubicBezTo>
                  <a:cubicBezTo>
                    <a:pt x="602" y="3595"/>
                    <a:pt x="495" y="3432"/>
                    <a:pt x="401" y="3287"/>
                  </a:cubicBezTo>
                  <a:cubicBezTo>
                    <a:pt x="108" y="2838"/>
                    <a:pt x="237" y="2493"/>
                    <a:pt x="307" y="2307"/>
                  </a:cubicBezTo>
                  <a:cubicBezTo>
                    <a:pt x="319" y="2275"/>
                    <a:pt x="319" y="2275"/>
                    <a:pt x="319" y="2275"/>
                  </a:cubicBezTo>
                  <a:cubicBezTo>
                    <a:pt x="527" y="1704"/>
                    <a:pt x="541" y="1363"/>
                    <a:pt x="541" y="1360"/>
                  </a:cubicBezTo>
                  <a:cubicBezTo>
                    <a:pt x="542" y="1339"/>
                    <a:pt x="542" y="1339"/>
                    <a:pt x="542" y="1339"/>
                  </a:cubicBezTo>
                  <a:cubicBezTo>
                    <a:pt x="526" y="1352"/>
                    <a:pt x="526" y="1352"/>
                    <a:pt x="526" y="1352"/>
                  </a:cubicBezTo>
                  <a:cubicBezTo>
                    <a:pt x="487" y="1384"/>
                    <a:pt x="487" y="1384"/>
                    <a:pt x="487" y="1384"/>
                  </a:cubicBezTo>
                  <a:cubicBezTo>
                    <a:pt x="502" y="1393"/>
                    <a:pt x="502" y="1393"/>
                    <a:pt x="502" y="1393"/>
                  </a:cubicBezTo>
                  <a:cubicBezTo>
                    <a:pt x="573" y="1061"/>
                    <a:pt x="562" y="343"/>
                    <a:pt x="16" y="10"/>
                  </a:cubicBezTo>
                  <a:cubicBezTo>
                    <a:pt x="0" y="0"/>
                    <a:pt x="0" y="0"/>
                    <a:pt x="0" y="0"/>
                  </a:cubicBezTo>
                  <a:cubicBezTo>
                    <a:pt x="2" y="19"/>
                    <a:pt x="2" y="19"/>
                    <a:pt x="2" y="19"/>
                  </a:cubicBezTo>
                  <a:cubicBezTo>
                    <a:pt x="19" y="161"/>
                    <a:pt x="19" y="161"/>
                    <a:pt x="19" y="161"/>
                  </a:cubicBezTo>
                  <a:cubicBezTo>
                    <a:pt x="19" y="169"/>
                    <a:pt x="19" y="169"/>
                    <a:pt x="19" y="169"/>
                  </a:cubicBezTo>
                  <a:lnTo>
                    <a:pt x="27" y="169"/>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3846513" y="-2695576"/>
              <a:ext cx="61913" cy="95250"/>
            </a:xfrm>
            <a:custGeom>
              <a:avLst/>
              <a:gdLst>
                <a:gd name="T0" fmla="*/ 568 w 571"/>
                <a:gd name="T1" fmla="*/ 686 h 890"/>
                <a:gd name="T2" fmla="*/ 120 w 571"/>
                <a:gd name="T3" fmla="*/ 7 h 890"/>
                <a:gd name="T4" fmla="*/ 115 w 571"/>
                <a:gd name="T5" fmla="*/ 0 h 890"/>
                <a:gd name="T6" fmla="*/ 108 w 571"/>
                <a:gd name="T7" fmla="*/ 4 h 890"/>
                <a:gd name="T8" fmla="*/ 9 w 571"/>
                <a:gd name="T9" fmla="*/ 51 h 890"/>
                <a:gd name="T10" fmla="*/ 0 w 571"/>
                <a:gd name="T11" fmla="*/ 55 h 890"/>
                <a:gd name="T12" fmla="*/ 5 w 571"/>
                <a:gd name="T13" fmla="*/ 64 h 890"/>
                <a:gd name="T14" fmla="*/ 131 w 571"/>
                <a:gd name="T15" fmla="*/ 258 h 890"/>
                <a:gd name="T16" fmla="*/ 500 w 571"/>
                <a:gd name="T17" fmla="*/ 870 h 890"/>
                <a:gd name="T18" fmla="*/ 511 w 571"/>
                <a:gd name="T19" fmla="*/ 890 h 890"/>
                <a:gd name="T20" fmla="*/ 517 w 571"/>
                <a:gd name="T21" fmla="*/ 868 h 890"/>
                <a:gd name="T22" fmla="*/ 569 w 571"/>
                <a:gd name="T23" fmla="*/ 694 h 890"/>
                <a:gd name="T24" fmla="*/ 571 w 571"/>
                <a:gd name="T25" fmla="*/ 689 h 890"/>
                <a:gd name="T26" fmla="*/ 568 w 571"/>
                <a:gd name="T27" fmla="*/ 68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890">
                  <a:moveTo>
                    <a:pt x="568" y="686"/>
                  </a:moveTo>
                  <a:cubicBezTo>
                    <a:pt x="120" y="7"/>
                    <a:pt x="120" y="7"/>
                    <a:pt x="120" y="7"/>
                  </a:cubicBezTo>
                  <a:cubicBezTo>
                    <a:pt x="115" y="0"/>
                    <a:pt x="115" y="0"/>
                    <a:pt x="115" y="0"/>
                  </a:cubicBezTo>
                  <a:cubicBezTo>
                    <a:pt x="108" y="4"/>
                    <a:pt x="108" y="4"/>
                    <a:pt x="108" y="4"/>
                  </a:cubicBezTo>
                  <a:cubicBezTo>
                    <a:pt x="9" y="51"/>
                    <a:pt x="9" y="51"/>
                    <a:pt x="9" y="51"/>
                  </a:cubicBezTo>
                  <a:cubicBezTo>
                    <a:pt x="0" y="55"/>
                    <a:pt x="0" y="55"/>
                    <a:pt x="0" y="55"/>
                  </a:cubicBezTo>
                  <a:cubicBezTo>
                    <a:pt x="5" y="64"/>
                    <a:pt x="5" y="64"/>
                    <a:pt x="5" y="64"/>
                  </a:cubicBezTo>
                  <a:cubicBezTo>
                    <a:pt x="50" y="134"/>
                    <a:pt x="91" y="197"/>
                    <a:pt x="131" y="258"/>
                  </a:cubicBezTo>
                  <a:cubicBezTo>
                    <a:pt x="242" y="427"/>
                    <a:pt x="347" y="587"/>
                    <a:pt x="500" y="870"/>
                  </a:cubicBezTo>
                  <a:cubicBezTo>
                    <a:pt x="511" y="890"/>
                    <a:pt x="511" y="890"/>
                    <a:pt x="511" y="890"/>
                  </a:cubicBezTo>
                  <a:cubicBezTo>
                    <a:pt x="517" y="868"/>
                    <a:pt x="517" y="868"/>
                    <a:pt x="517" y="868"/>
                  </a:cubicBezTo>
                  <a:cubicBezTo>
                    <a:pt x="569" y="694"/>
                    <a:pt x="569" y="694"/>
                    <a:pt x="569" y="694"/>
                  </a:cubicBezTo>
                  <a:cubicBezTo>
                    <a:pt x="571" y="689"/>
                    <a:pt x="571" y="689"/>
                    <a:pt x="571" y="689"/>
                  </a:cubicBezTo>
                  <a:lnTo>
                    <a:pt x="568" y="686"/>
                  </a:lnTo>
                  <a:close/>
                </a:path>
              </a:pathLst>
            </a:custGeom>
            <a:solidFill>
              <a:srgbClr val="035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p:nvSpPr>
          <p:spPr bwMode="auto">
            <a:xfrm>
              <a:off x="-3632200" y="-2563813"/>
              <a:ext cx="41275" cy="39688"/>
            </a:xfrm>
            <a:custGeom>
              <a:avLst/>
              <a:gdLst>
                <a:gd name="T0" fmla="*/ 157 w 382"/>
                <a:gd name="T1" fmla="*/ 185 h 381"/>
                <a:gd name="T2" fmla="*/ 226 w 382"/>
                <a:gd name="T3" fmla="*/ 136 h 381"/>
                <a:gd name="T4" fmla="*/ 171 w 382"/>
                <a:gd name="T5" fmla="*/ 85 h 381"/>
                <a:gd name="T6" fmla="*/ 149 w 382"/>
                <a:gd name="T7" fmla="*/ 89 h 381"/>
                <a:gd name="T8" fmla="*/ 149 w 382"/>
                <a:gd name="T9" fmla="*/ 185 h 381"/>
                <a:gd name="T10" fmla="*/ 157 w 382"/>
                <a:gd name="T11" fmla="*/ 185 h 381"/>
                <a:gd name="T12" fmla="*/ 189 w 382"/>
                <a:gd name="T13" fmla="*/ 73 h 381"/>
                <a:gd name="T14" fmla="*/ 269 w 382"/>
                <a:gd name="T15" fmla="*/ 134 h 381"/>
                <a:gd name="T16" fmla="*/ 209 w 382"/>
                <a:gd name="T17" fmla="*/ 193 h 381"/>
                <a:gd name="T18" fmla="*/ 266 w 382"/>
                <a:gd name="T19" fmla="*/ 274 h 381"/>
                <a:gd name="T20" fmla="*/ 298 w 382"/>
                <a:gd name="T21" fmla="*/ 297 h 381"/>
                <a:gd name="T22" fmla="*/ 298 w 382"/>
                <a:gd name="T23" fmla="*/ 306 h 381"/>
                <a:gd name="T24" fmla="*/ 248 w 382"/>
                <a:gd name="T25" fmla="*/ 306 h 381"/>
                <a:gd name="T26" fmla="*/ 169 w 382"/>
                <a:gd name="T27" fmla="*/ 197 h 381"/>
                <a:gd name="T28" fmla="*/ 149 w 382"/>
                <a:gd name="T29" fmla="*/ 197 h 381"/>
                <a:gd name="T30" fmla="*/ 149 w 382"/>
                <a:gd name="T31" fmla="*/ 274 h 381"/>
                <a:gd name="T32" fmla="*/ 181 w 382"/>
                <a:gd name="T33" fmla="*/ 297 h 381"/>
                <a:gd name="T34" fmla="*/ 181 w 382"/>
                <a:gd name="T35" fmla="*/ 306 h 381"/>
                <a:gd name="T36" fmla="*/ 82 w 382"/>
                <a:gd name="T37" fmla="*/ 306 h 381"/>
                <a:gd name="T38" fmla="*/ 82 w 382"/>
                <a:gd name="T39" fmla="*/ 297 h 381"/>
                <a:gd name="T40" fmla="*/ 110 w 382"/>
                <a:gd name="T41" fmla="*/ 273 h 381"/>
                <a:gd name="T42" fmla="*/ 110 w 382"/>
                <a:gd name="T43" fmla="*/ 108 h 381"/>
                <a:gd name="T44" fmla="*/ 85 w 382"/>
                <a:gd name="T45" fmla="*/ 83 h 381"/>
                <a:gd name="T46" fmla="*/ 85 w 382"/>
                <a:gd name="T47" fmla="*/ 73 h 381"/>
                <a:gd name="T48" fmla="*/ 189 w 382"/>
                <a:gd name="T49" fmla="*/ 73 h 381"/>
                <a:gd name="T50" fmla="*/ 365 w 382"/>
                <a:gd name="T51" fmla="*/ 191 h 381"/>
                <a:gd name="T52" fmla="*/ 191 w 382"/>
                <a:gd name="T53" fmla="*/ 17 h 381"/>
                <a:gd name="T54" fmla="*/ 17 w 382"/>
                <a:gd name="T55" fmla="*/ 191 h 381"/>
                <a:gd name="T56" fmla="*/ 191 w 382"/>
                <a:gd name="T57" fmla="*/ 364 h 381"/>
                <a:gd name="T58" fmla="*/ 365 w 382"/>
                <a:gd name="T59" fmla="*/ 191 h 381"/>
                <a:gd name="T60" fmla="*/ 382 w 382"/>
                <a:gd name="T61" fmla="*/ 191 h 381"/>
                <a:gd name="T62" fmla="*/ 191 w 382"/>
                <a:gd name="T63" fmla="*/ 381 h 381"/>
                <a:gd name="T64" fmla="*/ 0 w 382"/>
                <a:gd name="T65" fmla="*/ 191 h 381"/>
                <a:gd name="T66" fmla="*/ 191 w 382"/>
                <a:gd name="T67" fmla="*/ 0 h 381"/>
                <a:gd name="T68" fmla="*/ 382 w 382"/>
                <a:gd name="T69"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1">
                  <a:moveTo>
                    <a:pt x="157" y="185"/>
                  </a:moveTo>
                  <a:cubicBezTo>
                    <a:pt x="201" y="185"/>
                    <a:pt x="226" y="167"/>
                    <a:pt x="226" y="136"/>
                  </a:cubicBezTo>
                  <a:cubicBezTo>
                    <a:pt x="226" y="106"/>
                    <a:pt x="203" y="85"/>
                    <a:pt x="171" y="85"/>
                  </a:cubicBezTo>
                  <a:cubicBezTo>
                    <a:pt x="163" y="85"/>
                    <a:pt x="158" y="86"/>
                    <a:pt x="149" y="89"/>
                  </a:cubicBezTo>
                  <a:cubicBezTo>
                    <a:pt x="149" y="185"/>
                    <a:pt x="149" y="185"/>
                    <a:pt x="149" y="185"/>
                  </a:cubicBezTo>
                  <a:lnTo>
                    <a:pt x="157" y="185"/>
                  </a:lnTo>
                  <a:close/>
                  <a:moveTo>
                    <a:pt x="189" y="73"/>
                  </a:moveTo>
                  <a:cubicBezTo>
                    <a:pt x="237" y="73"/>
                    <a:pt x="269" y="97"/>
                    <a:pt x="269" y="134"/>
                  </a:cubicBezTo>
                  <a:cubicBezTo>
                    <a:pt x="269" y="164"/>
                    <a:pt x="250" y="183"/>
                    <a:pt x="209" y="193"/>
                  </a:cubicBezTo>
                  <a:cubicBezTo>
                    <a:pt x="266" y="274"/>
                    <a:pt x="266" y="274"/>
                    <a:pt x="266" y="274"/>
                  </a:cubicBezTo>
                  <a:cubicBezTo>
                    <a:pt x="278" y="291"/>
                    <a:pt x="285" y="296"/>
                    <a:pt x="298" y="297"/>
                  </a:cubicBezTo>
                  <a:cubicBezTo>
                    <a:pt x="298" y="306"/>
                    <a:pt x="298" y="306"/>
                    <a:pt x="298" y="306"/>
                  </a:cubicBezTo>
                  <a:cubicBezTo>
                    <a:pt x="248" y="306"/>
                    <a:pt x="248" y="306"/>
                    <a:pt x="248" y="306"/>
                  </a:cubicBezTo>
                  <a:cubicBezTo>
                    <a:pt x="169" y="197"/>
                    <a:pt x="169" y="197"/>
                    <a:pt x="169" y="197"/>
                  </a:cubicBezTo>
                  <a:cubicBezTo>
                    <a:pt x="149" y="197"/>
                    <a:pt x="149" y="197"/>
                    <a:pt x="149" y="197"/>
                  </a:cubicBezTo>
                  <a:cubicBezTo>
                    <a:pt x="149" y="274"/>
                    <a:pt x="149" y="274"/>
                    <a:pt x="149" y="274"/>
                  </a:cubicBezTo>
                  <a:cubicBezTo>
                    <a:pt x="149" y="291"/>
                    <a:pt x="155" y="297"/>
                    <a:pt x="181" y="297"/>
                  </a:cubicBezTo>
                  <a:cubicBezTo>
                    <a:pt x="181" y="306"/>
                    <a:pt x="181" y="306"/>
                    <a:pt x="181" y="306"/>
                  </a:cubicBezTo>
                  <a:cubicBezTo>
                    <a:pt x="82" y="306"/>
                    <a:pt x="82" y="306"/>
                    <a:pt x="82" y="306"/>
                  </a:cubicBezTo>
                  <a:cubicBezTo>
                    <a:pt x="82" y="297"/>
                    <a:pt x="82" y="297"/>
                    <a:pt x="82" y="297"/>
                  </a:cubicBezTo>
                  <a:cubicBezTo>
                    <a:pt x="101" y="297"/>
                    <a:pt x="110" y="290"/>
                    <a:pt x="110" y="273"/>
                  </a:cubicBezTo>
                  <a:cubicBezTo>
                    <a:pt x="110" y="108"/>
                    <a:pt x="110" y="108"/>
                    <a:pt x="110" y="108"/>
                  </a:cubicBezTo>
                  <a:cubicBezTo>
                    <a:pt x="110" y="90"/>
                    <a:pt x="105" y="83"/>
                    <a:pt x="85" y="83"/>
                  </a:cubicBezTo>
                  <a:cubicBezTo>
                    <a:pt x="85" y="73"/>
                    <a:pt x="85" y="73"/>
                    <a:pt x="85" y="73"/>
                  </a:cubicBezTo>
                  <a:lnTo>
                    <a:pt x="189" y="73"/>
                  </a:lnTo>
                  <a:close/>
                  <a:moveTo>
                    <a:pt x="365" y="191"/>
                  </a:moveTo>
                  <a:cubicBezTo>
                    <a:pt x="365" y="94"/>
                    <a:pt x="288" y="17"/>
                    <a:pt x="191" y="17"/>
                  </a:cubicBezTo>
                  <a:cubicBezTo>
                    <a:pt x="95" y="17"/>
                    <a:pt x="17" y="94"/>
                    <a:pt x="17" y="191"/>
                  </a:cubicBezTo>
                  <a:cubicBezTo>
                    <a:pt x="17" y="287"/>
                    <a:pt x="95" y="364"/>
                    <a:pt x="191" y="364"/>
                  </a:cubicBezTo>
                  <a:cubicBezTo>
                    <a:pt x="288" y="364"/>
                    <a:pt x="365" y="287"/>
                    <a:pt x="365" y="191"/>
                  </a:cubicBezTo>
                  <a:moveTo>
                    <a:pt x="382" y="191"/>
                  </a:moveTo>
                  <a:cubicBezTo>
                    <a:pt x="382" y="296"/>
                    <a:pt x="296" y="381"/>
                    <a:pt x="191" y="381"/>
                  </a:cubicBezTo>
                  <a:cubicBezTo>
                    <a:pt x="86" y="381"/>
                    <a:pt x="0" y="296"/>
                    <a:pt x="0" y="191"/>
                  </a:cubicBezTo>
                  <a:cubicBezTo>
                    <a:pt x="0" y="85"/>
                    <a:pt x="86" y="0"/>
                    <a:pt x="191" y="0"/>
                  </a:cubicBezTo>
                  <a:cubicBezTo>
                    <a:pt x="296" y="0"/>
                    <a:pt x="382" y="85"/>
                    <a:pt x="382" y="1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79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bg/>
                                          </p:spTgt>
                                        </p:tgtEl>
                                        <p:attrNameLst>
                                          <p:attrName>style.visibility</p:attrName>
                                        </p:attrNameLst>
                                      </p:cBhvr>
                                      <p:to>
                                        <p:strVal val="visible"/>
                                      </p:to>
                                    </p:set>
                                    <p:animEffect transition="in" filter="fade">
                                      <p:cBhvr>
                                        <p:cTn id="7" dur="500"/>
                                        <p:tgtEl>
                                          <p:spTgt spid="5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xEl>
                                              <p:pRg st="0" end="0"/>
                                            </p:txEl>
                                          </p:spTgt>
                                        </p:tgtEl>
                                        <p:attrNameLst>
                                          <p:attrName>style.visibility</p:attrName>
                                        </p:attrNameLst>
                                      </p:cBhvr>
                                      <p:to>
                                        <p:strVal val="visible"/>
                                      </p:to>
                                    </p:set>
                                    <p:animEffect transition="in" filter="fade">
                                      <p:cBhvr>
                                        <p:cTn id="10" dur="500"/>
                                        <p:tgtEl>
                                          <p:spTgt spid="5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88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Inc. attempts to piece together a big picture…</a:t>
            </a:r>
            <a:br>
              <a:rPr lang="en-US" dirty="0"/>
            </a:br>
            <a:br>
              <a:rPr lang="en-US" dirty="0"/>
            </a:br>
            <a:endParaRPr lang="en-US" dirty="0"/>
          </a:p>
        </p:txBody>
      </p:sp>
      <p:sp>
        <p:nvSpPr>
          <p:cNvPr id="3" name="Content Placeholder 2"/>
          <p:cNvSpPr>
            <a:spLocks noGrp="1"/>
          </p:cNvSpPr>
          <p:nvPr>
            <p:ph type="body" sz="quarter" idx="11"/>
          </p:nvPr>
        </p:nvSpPr>
        <p:spPr>
          <a:xfrm>
            <a:off x="457200" y="1219200"/>
            <a:ext cx="8229600" cy="4525963"/>
          </a:xfrm>
        </p:spPr>
        <p:txBody>
          <a:bodyPr>
            <a:normAutofit/>
          </a:bodyPr>
          <a:lstStyle/>
          <a:p>
            <a:endParaRPr lang="en-US" dirty="0"/>
          </a:p>
          <a:p>
            <a:endParaRPr lang="en-US" dirty="0"/>
          </a:p>
          <a:p>
            <a:pPr>
              <a:buNone/>
            </a:pPr>
            <a:endParaRPr lang="en-US" dirty="0"/>
          </a:p>
          <a:p>
            <a:pPr>
              <a:buNone/>
            </a:pPr>
            <a:endParaRPr lang="en-US" dirty="0"/>
          </a:p>
          <a:p>
            <a:endParaRPr lang="en-US" dirty="0"/>
          </a:p>
          <a:p>
            <a:pPr lvl="1">
              <a:buNone/>
            </a:pPr>
            <a:endParaRPr lang="en-US" dirty="0"/>
          </a:p>
        </p:txBody>
      </p:sp>
      <p:sp>
        <p:nvSpPr>
          <p:cNvPr id="5" name="TextBox 4"/>
          <p:cNvSpPr txBox="1"/>
          <p:nvPr/>
        </p:nvSpPr>
        <p:spPr>
          <a:xfrm>
            <a:off x="304800" y="1066800"/>
            <a:ext cx="4191000" cy="381000"/>
          </a:xfrm>
          <a:prstGeom prst="rect">
            <a:avLst/>
          </a:prstGeom>
          <a:noFill/>
        </p:spPr>
        <p:txBody>
          <a:bodyPr wrap="square" rtlCol="0">
            <a:noAutofit/>
          </a:bodyPr>
          <a:lstStyle/>
          <a:p>
            <a:endParaRPr lang="en-US" sz="2400" kern="1200" spc="-5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orange-puzzle-pieces.png"/>
          <p:cNvPicPr>
            <a:picLocks noChangeAspect="1"/>
          </p:cNvPicPr>
          <p:nvPr/>
        </p:nvPicPr>
        <p:blipFill>
          <a:blip r:embed="rId3" cstate="print"/>
          <a:stretch>
            <a:fillRect/>
          </a:stretch>
        </p:blipFill>
        <p:spPr>
          <a:xfrm>
            <a:off x="4572000" y="1524000"/>
            <a:ext cx="4191000" cy="3186906"/>
          </a:xfrm>
          <a:prstGeom prst="rect">
            <a:avLst/>
          </a:prstGeom>
        </p:spPr>
      </p:pic>
      <p:sp>
        <p:nvSpPr>
          <p:cNvPr id="7" name="TextBox 6"/>
          <p:cNvSpPr txBox="1"/>
          <p:nvPr/>
        </p:nvSpPr>
        <p:spPr>
          <a:xfrm>
            <a:off x="228600" y="5181600"/>
            <a:ext cx="7924800" cy="2438400"/>
          </a:xfrm>
          <a:prstGeom prst="rect">
            <a:avLst/>
          </a:prstGeom>
          <a:noFill/>
        </p:spPr>
        <p:txBody>
          <a:bodyPr wrap="square" rtlCol="0">
            <a:noAutofit/>
          </a:bodyPr>
          <a:lstStyle/>
          <a:p>
            <a:r>
              <a:rPr lang="en-US" sz="2400" b="1" spc="-5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But when the pieces don’t connect, gaps in the information create confusion and mislead the audience</a:t>
            </a:r>
            <a:endParaRPr lang="en-US" sz="2400" b="1" kern="1200" spc="-5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puzzle-logo.jpg"/>
          <p:cNvPicPr>
            <a:picLocks noChangeAspect="1"/>
          </p:cNvPicPr>
          <p:nvPr/>
        </p:nvPicPr>
        <p:blipFill>
          <a:blip r:embed="rId4" cstate="print"/>
          <a:stretch>
            <a:fillRect/>
          </a:stretch>
        </p:blipFill>
        <p:spPr>
          <a:xfrm>
            <a:off x="152400" y="1143000"/>
            <a:ext cx="4495800" cy="4076192"/>
          </a:xfrm>
          <a:prstGeom prst="rect">
            <a:avLst/>
          </a:prstGeom>
        </p:spPr>
      </p:pic>
      <p:cxnSp>
        <p:nvCxnSpPr>
          <p:cNvPr id="10" name="Straight Arrow Connector 9"/>
          <p:cNvCxnSpPr/>
          <p:nvPr/>
        </p:nvCxnSpPr>
        <p:spPr>
          <a:xfrm flipH="1">
            <a:off x="3048000" y="2819400"/>
            <a:ext cx="3352800" cy="2362200"/>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Slides</a:t>
            </a:r>
          </a:p>
        </p:txBody>
      </p:sp>
      <p:sp>
        <p:nvSpPr>
          <p:cNvPr id="3" name="Text Placeholder 2"/>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Interestingly enough..Part 2</a:t>
            </a:r>
          </a:p>
        </p:txBody>
      </p:sp>
      <p:sp>
        <p:nvSpPr>
          <p:cNvPr id="4" name="Text Placeholder 3"/>
          <p:cNvSpPr>
            <a:spLocks noGrp="1"/>
          </p:cNvSpPr>
          <p:nvPr>
            <p:ph type="body" sz="quarter" idx="11"/>
          </p:nvPr>
        </p:nvSpPr>
        <p:spPr>
          <a:xfrm>
            <a:off x="476250" y="1463674"/>
            <a:ext cx="8220075" cy="5013325"/>
          </a:xfrm>
        </p:spPr>
        <p:txBody>
          <a:bodyPr>
            <a:normAutofit fontScale="92500"/>
          </a:bodyPr>
          <a:lstStyle/>
          <a:p>
            <a:pPr>
              <a:lnSpc>
                <a:spcPct val="100000"/>
              </a:lnSpc>
            </a:pPr>
            <a:r>
              <a:rPr lang="en-US" dirty="0">
                <a:solidFill>
                  <a:schemeClr val="tx2">
                    <a:lumMod val="75000"/>
                  </a:schemeClr>
                </a:solidFill>
              </a:rPr>
              <a:t>We pursue saved seed matters for 3 main reasons:</a:t>
            </a:r>
            <a:endParaRPr lang="en-US" dirty="0">
              <a:solidFill>
                <a:srgbClr val="000000"/>
              </a:solidFill>
            </a:endParaRPr>
          </a:p>
          <a:p>
            <a:pPr marL="576072" lvl="1" indent="-457200">
              <a:buFont typeface="Wingdings" pitchFamily="2" charset="2"/>
              <a:buChar char="v"/>
            </a:pPr>
            <a:r>
              <a:rPr lang="en-US" sz="2300" dirty="0">
                <a:solidFill>
                  <a:schemeClr val="tx2">
                    <a:lumMod val="50000"/>
                  </a:schemeClr>
                </a:solidFill>
              </a:rPr>
              <a:t>Most of our customers stick to their agreements, but some do not. Those few have an unfair advantage over other farmers, because everyone else is paying for seeds that they are saving illegally</a:t>
            </a:r>
          </a:p>
          <a:p>
            <a:pPr marL="576072" lvl="1" indent="-457200">
              <a:buFont typeface="Wingdings" pitchFamily="2" charset="2"/>
              <a:buChar char="v"/>
            </a:pPr>
            <a:r>
              <a:rPr lang="en-US" sz="2300" dirty="0">
                <a:solidFill>
                  <a:schemeClr val="tx2">
                    <a:lumMod val="50000"/>
                  </a:schemeClr>
                </a:solidFill>
              </a:rPr>
              <a:t>No business in any industry can survive without being paid for its products – this is true for agriculture just like it is for medicine, computer software, environmental science, etc</a:t>
            </a:r>
          </a:p>
          <a:p>
            <a:pPr marL="576072" lvl="1" indent="-457200">
              <a:buFont typeface="Wingdings" pitchFamily="2" charset="2"/>
              <a:buChar char="v"/>
            </a:pPr>
            <a:r>
              <a:rPr lang="en-US" sz="2300" dirty="0">
                <a:solidFill>
                  <a:schemeClr val="tx2">
                    <a:lumMod val="50000"/>
                  </a:schemeClr>
                </a:solidFill>
              </a:rPr>
              <a:t>While it’s important to Monsanto to protect our investment, it is extremely important to the entire agricultural community that we continue to reinvest in new and better seed technology</a:t>
            </a:r>
          </a:p>
          <a:p>
            <a:endParaRPr lang="en-US"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Maurice (Moe) Parr case</a:t>
            </a:r>
          </a:p>
        </p:txBody>
      </p:sp>
      <p:sp>
        <p:nvSpPr>
          <p:cNvPr id="7" name="Oval 6"/>
          <p:cNvSpPr/>
          <p:nvPr/>
        </p:nvSpPr>
        <p:spPr>
          <a:xfrm>
            <a:off x="914400" y="1295400"/>
            <a:ext cx="2590800" cy="2057400"/>
          </a:xfrm>
          <a:prstGeom prst="ellipse">
            <a:avLst/>
          </a:prstGeom>
          <a:solidFill>
            <a:srgbClr val="BBEE76"/>
          </a:solidFill>
          <a:ln>
            <a:noFill/>
          </a:ln>
        </p:spPr>
        <p:txBody>
          <a:bodyPr vert="horz" wrap="square" lIns="91440" tIns="45720" rIns="91440" bIns="45720" numCol="1" rtlCol="0" anchor="t" anchorCtr="0" compatLnSpc="1">
            <a:prstTxWarp prst="textNoShape">
              <a:avLst/>
            </a:prstTxWarp>
          </a:bodyPr>
          <a:lstStyle/>
          <a:p>
            <a:pPr algn="ctr"/>
            <a:r>
              <a:rPr lang="en-US" dirty="0">
                <a:solidFill>
                  <a:sysClr val="windowText" lastClr="000000"/>
                </a:solidFill>
              </a:rPr>
              <a:t>Case where legal action was finally taken as a last resort</a:t>
            </a:r>
          </a:p>
        </p:txBody>
      </p:sp>
      <p:sp>
        <p:nvSpPr>
          <p:cNvPr id="13" name="Rounded Rectangular Callout 12"/>
          <p:cNvSpPr/>
          <p:nvPr/>
        </p:nvSpPr>
        <p:spPr>
          <a:xfrm>
            <a:off x="4572000" y="1371600"/>
            <a:ext cx="3429000" cy="1524000"/>
          </a:xfrm>
          <a:prstGeom prst="wedgeRoundRectCallout">
            <a:avLst>
              <a:gd name="adj1" fmla="val -81522"/>
              <a:gd name="adj2" fmla="val 1120"/>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After years of efforts to manage the problem in other ways, </a:t>
            </a:r>
            <a:r>
              <a:rPr lang="en-US" dirty="0">
                <a:solidFill>
                  <a:schemeClr val="tx2">
                    <a:lumMod val="50000"/>
                  </a:schemeClr>
                </a:solidFill>
              </a:rPr>
              <a:t>Monsanto sought resolution from the court </a:t>
            </a:r>
            <a:r>
              <a:rPr lang="en-US" dirty="0">
                <a:solidFill>
                  <a:srgbClr val="FF0000"/>
                </a:solidFill>
              </a:rPr>
              <a:t> </a:t>
            </a:r>
            <a:endParaRPr lang="en-US" strike="sngStrike" dirty="0">
              <a:solidFill>
                <a:srgbClr val="FF0000"/>
              </a:solidFill>
            </a:endParaRPr>
          </a:p>
        </p:txBody>
      </p:sp>
      <p:sp>
        <p:nvSpPr>
          <p:cNvPr id="14" name="Rounded Rectangular Callout 13"/>
          <p:cNvSpPr/>
          <p:nvPr/>
        </p:nvSpPr>
        <p:spPr>
          <a:xfrm>
            <a:off x="533400" y="4114800"/>
            <a:ext cx="3505200" cy="2133600"/>
          </a:xfrm>
          <a:prstGeom prst="wedgeRoundRectCallout">
            <a:avLst>
              <a:gd name="adj1" fmla="val -17089"/>
              <a:gd name="adj2" fmla="val -87500"/>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chemeClr val="tx2">
                    <a:lumMod val="50000"/>
                  </a:schemeClr>
                </a:solidFill>
              </a:rPr>
              <a:t>Parr</a:t>
            </a:r>
            <a:r>
              <a:rPr lang="en-US" dirty="0">
                <a:solidFill>
                  <a:srgbClr val="000000"/>
                </a:solidFill>
              </a:rPr>
              <a:t> received clear communication about the patent law around Roundup Ready soybeans and knowingly disregarded this information </a:t>
            </a:r>
          </a:p>
        </p:txBody>
      </p:sp>
      <p:sp>
        <p:nvSpPr>
          <p:cNvPr id="15" name="Rounded Rectangular Callout 14"/>
          <p:cNvSpPr/>
          <p:nvPr/>
        </p:nvSpPr>
        <p:spPr>
          <a:xfrm>
            <a:off x="4724400" y="3352800"/>
            <a:ext cx="3429000" cy="1828800"/>
          </a:xfrm>
          <a:prstGeom prst="wedgeRoundRectCallout">
            <a:avLst>
              <a:gd name="adj1" fmla="val -87959"/>
              <a:gd name="adj2" fmla="val -80604"/>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Monsanto in good faith agreed to forego the financial judgment as long as he honors the terms of the court order</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10550" cy="967312"/>
          </a:xfrm>
        </p:spPr>
        <p:txBody>
          <a:bodyPr/>
          <a:lstStyle/>
          <a:p>
            <a:r>
              <a:rPr lang="en-US" dirty="0"/>
              <a:t>Case of farmer Troy Roush</a:t>
            </a:r>
          </a:p>
        </p:txBody>
      </p:sp>
      <p:sp>
        <p:nvSpPr>
          <p:cNvPr id="7" name="Oval 6"/>
          <p:cNvSpPr/>
          <p:nvPr/>
        </p:nvSpPr>
        <p:spPr>
          <a:xfrm>
            <a:off x="914400" y="1295400"/>
            <a:ext cx="2590800" cy="2057400"/>
          </a:xfrm>
          <a:prstGeom prst="ellipse">
            <a:avLst/>
          </a:prstGeom>
          <a:solidFill>
            <a:srgbClr val="BBEE76"/>
          </a:solidFill>
          <a:ln>
            <a:noFill/>
          </a:ln>
        </p:spPr>
        <p:txBody>
          <a:bodyPr vert="horz" wrap="square" lIns="91440" tIns="45720" rIns="91440" bIns="45720" numCol="1" rtlCol="0" anchor="t" anchorCtr="0" compatLnSpc="1">
            <a:prstTxWarp prst="textNoShape">
              <a:avLst/>
            </a:prstTxWarp>
          </a:bodyPr>
          <a:lstStyle/>
          <a:p>
            <a:pPr algn="ctr"/>
            <a:r>
              <a:rPr lang="en-US" sz="2000" dirty="0">
                <a:solidFill>
                  <a:sysClr val="windowText" lastClr="000000"/>
                </a:solidFill>
              </a:rPr>
              <a:t>Case centered on patent infringement</a:t>
            </a:r>
            <a:endParaRPr lang="en-US" sz="2000" strike="sngStrike" dirty="0">
              <a:solidFill>
                <a:sysClr val="windowText" lastClr="000000"/>
              </a:solidFill>
            </a:endParaRPr>
          </a:p>
        </p:txBody>
      </p:sp>
      <p:sp>
        <p:nvSpPr>
          <p:cNvPr id="13" name="Rounded Rectangular Callout 12"/>
          <p:cNvSpPr/>
          <p:nvPr/>
        </p:nvSpPr>
        <p:spPr>
          <a:xfrm>
            <a:off x="4419600" y="990600"/>
            <a:ext cx="4495800" cy="2667000"/>
          </a:xfrm>
          <a:prstGeom prst="wedgeRoundRectCallout">
            <a:avLst>
              <a:gd name="adj1" fmla="val -71630"/>
              <a:gd name="adj2" fmla="val 7004"/>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chemeClr val="tx2">
                    <a:lumMod val="50000"/>
                  </a:schemeClr>
                </a:solidFill>
              </a:rPr>
              <a:t>Roush c</a:t>
            </a:r>
            <a:r>
              <a:rPr lang="en-US" dirty="0">
                <a:solidFill>
                  <a:sysClr val="windowText" lastClr="000000"/>
                </a:solidFill>
              </a:rPr>
              <a:t>omment: Patented seeds has pitted farmer against farmer</a:t>
            </a:r>
          </a:p>
          <a:p>
            <a:endParaRPr lang="en-US" dirty="0">
              <a:solidFill>
                <a:sysClr val="windowText" lastClr="000000"/>
              </a:solidFill>
            </a:endParaRPr>
          </a:p>
          <a:p>
            <a:r>
              <a:rPr lang="en-US" dirty="0">
                <a:solidFill>
                  <a:schemeClr val="tx2">
                    <a:lumMod val="50000"/>
                  </a:schemeClr>
                </a:solidFill>
              </a:rPr>
              <a:t>Monsanto Response: Seed patents are </a:t>
            </a:r>
            <a:r>
              <a:rPr lang="en-US" dirty="0">
                <a:solidFill>
                  <a:sysClr val="windowText" lastClr="000000"/>
                </a:solidFill>
              </a:rPr>
              <a:t>not the </a:t>
            </a:r>
            <a:r>
              <a:rPr lang="en-US" dirty="0">
                <a:solidFill>
                  <a:schemeClr val="tx2">
                    <a:lumMod val="50000"/>
                  </a:schemeClr>
                </a:solidFill>
              </a:rPr>
              <a:t>cause of farmers’ disputes but rather, an unfair playing field created by those w</a:t>
            </a:r>
            <a:r>
              <a:rPr lang="en-US" dirty="0">
                <a:solidFill>
                  <a:sysClr val="windowText" lastClr="000000"/>
                </a:solidFill>
              </a:rPr>
              <a:t>ho choose to ignore the law and their agreements</a:t>
            </a:r>
          </a:p>
        </p:txBody>
      </p:sp>
      <p:sp>
        <p:nvSpPr>
          <p:cNvPr id="14" name="Rounded Rectangular Callout 13"/>
          <p:cNvSpPr/>
          <p:nvPr/>
        </p:nvSpPr>
        <p:spPr>
          <a:xfrm>
            <a:off x="2819400" y="3835400"/>
            <a:ext cx="4267200" cy="2743200"/>
          </a:xfrm>
          <a:prstGeom prst="wedgeRoundRectCallout">
            <a:avLst>
              <a:gd name="adj1" fmla="val -60267"/>
              <a:gd name="adj2" fmla="val -69993"/>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rgbClr val="000000"/>
                </a:solidFill>
              </a:rPr>
              <a:t>Comment: Patent infringement has been a contentious issue in some communities where it has occurred</a:t>
            </a:r>
          </a:p>
          <a:p>
            <a:endParaRPr lang="en-US" dirty="0">
              <a:solidFill>
                <a:srgbClr val="000000"/>
              </a:solidFill>
            </a:endParaRPr>
          </a:p>
          <a:p>
            <a:r>
              <a:rPr lang="en-US" dirty="0">
                <a:solidFill>
                  <a:srgbClr val="000000"/>
                </a:solidFill>
              </a:rPr>
              <a:t>Monsanto Response: it is often other farmers that make companies aware of saved seed cases</a:t>
            </a:r>
          </a:p>
        </p:txBody>
      </p:sp>
      <p:sp>
        <p:nvSpPr>
          <p:cNvPr id="15" name="Rounded Rectangular Callout 14"/>
          <p:cNvSpPr/>
          <p:nvPr/>
        </p:nvSpPr>
        <p:spPr>
          <a:xfrm>
            <a:off x="228600" y="3810000"/>
            <a:ext cx="1752600" cy="1905000"/>
          </a:xfrm>
          <a:prstGeom prst="wedgeRoundRectCallout">
            <a:avLst>
              <a:gd name="adj1" fmla="val 33020"/>
              <a:gd name="adj2" fmla="val -83805"/>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Although </a:t>
            </a:r>
            <a:r>
              <a:rPr lang="en-US" dirty="0">
                <a:solidFill>
                  <a:schemeClr val="tx2">
                    <a:lumMod val="50000"/>
                  </a:schemeClr>
                </a:solidFill>
              </a:rPr>
              <a:t>Roush is a harsh critic, </a:t>
            </a:r>
            <a:r>
              <a:rPr lang="en-US" dirty="0">
                <a:solidFill>
                  <a:sysClr val="windowText" lastClr="000000"/>
                </a:solidFill>
              </a:rPr>
              <a:t>he is still a customer of Monsanto</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52400"/>
            <a:ext cx="8210550" cy="967312"/>
          </a:xfrm>
        </p:spPr>
        <p:txBody>
          <a:bodyPr/>
          <a:lstStyle/>
          <a:p>
            <a:r>
              <a:rPr lang="en-US" dirty="0"/>
              <a:t>Case of farmer Dave Runyon</a:t>
            </a:r>
          </a:p>
        </p:txBody>
      </p:sp>
      <p:sp>
        <p:nvSpPr>
          <p:cNvPr id="7" name="Oval 6"/>
          <p:cNvSpPr/>
          <p:nvPr/>
        </p:nvSpPr>
        <p:spPr>
          <a:xfrm>
            <a:off x="914400" y="1295400"/>
            <a:ext cx="2590800" cy="2057400"/>
          </a:xfrm>
          <a:prstGeom prst="ellipse">
            <a:avLst/>
          </a:prstGeom>
          <a:solidFill>
            <a:srgbClr val="BBEE76"/>
          </a:solidFill>
          <a:ln>
            <a:noFill/>
          </a:ln>
        </p:spPr>
        <p:txBody>
          <a:bodyPr vert="horz" wrap="square" lIns="91440" tIns="45720" rIns="91440" bIns="45720" numCol="1" rtlCol="0" anchor="t" anchorCtr="0" compatLnSpc="1">
            <a:prstTxWarp prst="textNoShape">
              <a:avLst/>
            </a:prstTxWarp>
          </a:bodyPr>
          <a:lstStyle/>
          <a:p>
            <a:pPr algn="ctr"/>
            <a:r>
              <a:rPr lang="en-US" sz="1600" dirty="0">
                <a:solidFill>
                  <a:sysClr val="windowText" lastClr="000000"/>
                </a:solidFill>
              </a:rPr>
              <a:t>Case where Monsanto had reason to believe seeds were being illegally saved</a:t>
            </a:r>
          </a:p>
        </p:txBody>
      </p:sp>
      <p:sp>
        <p:nvSpPr>
          <p:cNvPr id="13" name="Rounded Rectangular Callout 12"/>
          <p:cNvSpPr/>
          <p:nvPr/>
        </p:nvSpPr>
        <p:spPr>
          <a:xfrm>
            <a:off x="4419600" y="1219200"/>
            <a:ext cx="3429000" cy="1676400"/>
          </a:xfrm>
          <a:prstGeom prst="wedgeRoundRectCallout">
            <a:avLst>
              <a:gd name="adj1" fmla="val -77844"/>
              <a:gd name="adj2" fmla="val 3879"/>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Mr. Runyon was approached regarding </a:t>
            </a:r>
            <a:r>
              <a:rPr lang="en-US" dirty="0">
                <a:solidFill>
                  <a:schemeClr val="tx2">
                    <a:lumMod val="50000"/>
                  </a:schemeClr>
                </a:solidFill>
              </a:rPr>
              <a:t>our</a:t>
            </a:r>
            <a:r>
              <a:rPr lang="en-US" dirty="0">
                <a:solidFill>
                  <a:sysClr val="windowText" lastClr="000000"/>
                </a:solidFill>
              </a:rPr>
              <a:t> concerns, </a:t>
            </a:r>
            <a:r>
              <a:rPr lang="en-US" dirty="0">
                <a:solidFill>
                  <a:srgbClr val="000000"/>
                </a:solidFill>
              </a:rPr>
              <a:t>and he indicated he used only conventional soybeans</a:t>
            </a:r>
          </a:p>
        </p:txBody>
      </p:sp>
      <p:sp>
        <p:nvSpPr>
          <p:cNvPr id="14" name="Rounded Rectangular Callout 13"/>
          <p:cNvSpPr/>
          <p:nvPr/>
        </p:nvSpPr>
        <p:spPr>
          <a:xfrm>
            <a:off x="533400" y="3962400"/>
            <a:ext cx="3505200" cy="1905000"/>
          </a:xfrm>
          <a:prstGeom prst="wedgeRoundRectCallout">
            <a:avLst>
              <a:gd name="adj1" fmla="val -17089"/>
              <a:gd name="adj2" fmla="val -87500"/>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chemeClr val="tx2">
                    <a:lumMod val="50000"/>
                  </a:schemeClr>
                </a:solidFill>
              </a:rPr>
              <a:t>Monsanto would happily reconsider our business </a:t>
            </a:r>
            <a:r>
              <a:rPr lang="en-US" dirty="0">
                <a:solidFill>
                  <a:sysClr val="windowText" lastClr="000000"/>
                </a:solidFill>
              </a:rPr>
              <a:t>relationship if Mr. Runyon works to address the concerns about the prior circumstances</a:t>
            </a:r>
          </a:p>
        </p:txBody>
      </p:sp>
      <p:sp>
        <p:nvSpPr>
          <p:cNvPr id="15" name="Rounded Rectangular Callout 14"/>
          <p:cNvSpPr/>
          <p:nvPr/>
        </p:nvSpPr>
        <p:spPr>
          <a:xfrm>
            <a:off x="4495800" y="3429000"/>
            <a:ext cx="3429000" cy="1828800"/>
          </a:xfrm>
          <a:prstGeom prst="wedgeRoundRectCallout">
            <a:avLst>
              <a:gd name="adj1" fmla="val -88419"/>
              <a:gd name="adj2" fmla="val -77155"/>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It was clear Mr. Runyon did not want to do business with Monsanto, so the business relationship was ended- </a:t>
            </a:r>
            <a:r>
              <a:rPr lang="en-US" b="1" dirty="0">
                <a:solidFill>
                  <a:sysClr val="windowText" lastClr="000000"/>
                </a:solidFill>
              </a:rPr>
              <a:t>no litigation</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of Anonymous farmer</a:t>
            </a:r>
          </a:p>
        </p:txBody>
      </p:sp>
      <p:sp>
        <p:nvSpPr>
          <p:cNvPr id="7" name="Oval 6"/>
          <p:cNvSpPr/>
          <p:nvPr/>
        </p:nvSpPr>
        <p:spPr>
          <a:xfrm>
            <a:off x="914399" y="1295400"/>
            <a:ext cx="2688771" cy="2362200"/>
          </a:xfrm>
          <a:prstGeom prst="ellipse">
            <a:avLst/>
          </a:prstGeom>
          <a:solidFill>
            <a:srgbClr val="BBEE76"/>
          </a:solidFill>
          <a:ln>
            <a:noFill/>
          </a:ln>
        </p:spPr>
        <p:txBody>
          <a:bodyPr vert="horz" wrap="square" lIns="91440" tIns="45720" rIns="91440" bIns="45720" numCol="1" rtlCol="0" anchor="t" anchorCtr="0" compatLnSpc="1">
            <a:prstTxWarp prst="textNoShape">
              <a:avLst/>
            </a:prstTxWarp>
          </a:bodyPr>
          <a:lstStyle/>
          <a:p>
            <a:pPr algn="ctr"/>
            <a:r>
              <a:rPr lang="en-US" sz="1600" dirty="0">
                <a:solidFill>
                  <a:sysClr val="windowText" lastClr="000000"/>
                </a:solidFill>
              </a:rPr>
              <a:t>During an anonymous interview</a:t>
            </a:r>
            <a:r>
              <a:rPr lang="en-US" sz="1600" dirty="0">
                <a:solidFill>
                  <a:srgbClr val="FF0000"/>
                </a:solidFill>
              </a:rPr>
              <a:t> </a:t>
            </a:r>
            <a:r>
              <a:rPr lang="en-US" sz="1600" dirty="0">
                <a:solidFill>
                  <a:schemeClr val="tx2">
                    <a:lumMod val="50000"/>
                  </a:schemeClr>
                </a:solidFill>
              </a:rPr>
              <a:t>in the film, a </a:t>
            </a:r>
            <a:r>
              <a:rPr lang="en-US" sz="1600" dirty="0">
                <a:solidFill>
                  <a:sysClr val="windowText" lastClr="000000"/>
                </a:solidFill>
              </a:rPr>
              <a:t>farmer declared this was due to a “gag” order</a:t>
            </a:r>
          </a:p>
        </p:txBody>
      </p:sp>
      <p:sp>
        <p:nvSpPr>
          <p:cNvPr id="13" name="Rounded Rectangular Callout 12"/>
          <p:cNvSpPr/>
          <p:nvPr/>
        </p:nvSpPr>
        <p:spPr>
          <a:xfrm>
            <a:off x="4648200" y="1371600"/>
            <a:ext cx="3429000" cy="1828800"/>
          </a:xfrm>
          <a:prstGeom prst="wedgeRoundRectCallout">
            <a:avLst>
              <a:gd name="adj1" fmla="val -81019"/>
              <a:gd name="adj2" fmla="val 5069"/>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True- Monsanto will not discuss specifics of seed patent infringement cases if so directed by court order or settlement agreement</a:t>
            </a:r>
            <a:endParaRPr lang="en-US" dirty="0">
              <a:solidFill>
                <a:srgbClr val="000000"/>
              </a:solidFill>
            </a:endParaRPr>
          </a:p>
        </p:txBody>
      </p:sp>
      <p:sp>
        <p:nvSpPr>
          <p:cNvPr id="14" name="Rounded Rectangular Callout 13"/>
          <p:cNvSpPr/>
          <p:nvPr/>
        </p:nvSpPr>
        <p:spPr>
          <a:xfrm>
            <a:off x="533400" y="4114800"/>
            <a:ext cx="3505200" cy="2438400"/>
          </a:xfrm>
          <a:prstGeom prst="wedgeRoundRectCallout">
            <a:avLst>
              <a:gd name="adj1" fmla="val -22969"/>
              <a:gd name="adj2" fmla="val -77787"/>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True- </a:t>
            </a:r>
            <a:r>
              <a:rPr lang="en-US" dirty="0">
                <a:solidFill>
                  <a:srgbClr val="000000"/>
                </a:solidFill>
              </a:rPr>
              <a:t>Due to the fact these accommodations have been portrayed as “gag orders” required by Monsanto, we no longer accommodate such requests except under exceptional circumstances</a:t>
            </a:r>
          </a:p>
        </p:txBody>
      </p:sp>
      <p:sp>
        <p:nvSpPr>
          <p:cNvPr id="15" name="Rounded Rectangular Callout 14"/>
          <p:cNvSpPr/>
          <p:nvPr/>
        </p:nvSpPr>
        <p:spPr>
          <a:xfrm>
            <a:off x="4724400" y="3429000"/>
            <a:ext cx="3505200" cy="2667000"/>
          </a:xfrm>
          <a:prstGeom prst="wedgeRoundRectCallout">
            <a:avLst>
              <a:gd name="adj1" fmla="val -88879"/>
              <a:gd name="adj2" fmla="val -63559"/>
              <a:gd name="adj3" fmla="val 16667"/>
            </a:avLst>
          </a:prstGeom>
          <a:solidFill>
            <a:schemeClr val="accent6">
              <a:lumMod val="40000"/>
              <a:lumOff val="60000"/>
            </a:schemeClr>
          </a:solidFill>
          <a:ln>
            <a:noFill/>
          </a:ln>
        </p:spPr>
        <p:txBody>
          <a:bodyPr vert="horz" wrap="square" lIns="91440" tIns="45720" rIns="91440" bIns="45720" numCol="1" rtlCol="0" anchor="t" anchorCtr="0" compatLnSpc="1">
            <a:prstTxWarp prst="textNoShape">
              <a:avLst/>
            </a:prstTxWarp>
          </a:bodyPr>
          <a:lstStyle/>
          <a:p>
            <a:r>
              <a:rPr lang="en-US" dirty="0">
                <a:solidFill>
                  <a:sysClr val="windowText" lastClr="000000"/>
                </a:solidFill>
              </a:rPr>
              <a:t>False- Monsanto requires these confidentiality  or “gag” orders</a:t>
            </a:r>
          </a:p>
          <a:p>
            <a:endParaRPr lang="en-US" b="1" dirty="0">
              <a:solidFill>
                <a:sysClr val="windowText" lastClr="000000"/>
              </a:solidFill>
            </a:endParaRPr>
          </a:p>
          <a:p>
            <a:r>
              <a:rPr lang="en-US" dirty="0">
                <a:solidFill>
                  <a:sysClr val="windowText" lastClr="000000"/>
                </a:solidFill>
              </a:rPr>
              <a:t>True-  Monsanto only requires confidentiality regarding how settlement payments are structured</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Interestingly enough..Part 2</a:t>
            </a:r>
          </a:p>
        </p:txBody>
      </p:sp>
      <p:sp>
        <p:nvSpPr>
          <p:cNvPr id="3" name="Content Placeholder 2"/>
          <p:cNvSpPr>
            <a:spLocks noGrp="1"/>
          </p:cNvSpPr>
          <p:nvPr>
            <p:ph type="body" sz="quarter" idx="11"/>
          </p:nvPr>
        </p:nvSpPr>
        <p:spPr>
          <a:xfrm>
            <a:off x="457200" y="1447800"/>
            <a:ext cx="8220075" cy="5105400"/>
          </a:xfrm>
        </p:spPr>
        <p:txBody>
          <a:bodyPr>
            <a:normAutofit/>
          </a:bodyPr>
          <a:lstStyle/>
          <a:p>
            <a:r>
              <a:rPr lang="en-US" dirty="0">
                <a:solidFill>
                  <a:schemeClr val="tx2">
                    <a:lumMod val="75000"/>
                  </a:schemeClr>
                </a:solidFill>
              </a:rPr>
              <a:t>Often the Tobacco Industry is used as an example of corporate interests influencing government decisions:</a:t>
            </a:r>
          </a:p>
          <a:p>
            <a:pPr marL="573088" lvl="1" indent="-457200">
              <a:buFont typeface="Wingdings" pitchFamily="2" charset="2"/>
              <a:buChar char="v"/>
            </a:pPr>
            <a:r>
              <a:rPr lang="en-US" dirty="0">
                <a:solidFill>
                  <a:schemeClr val="tx2">
                    <a:lumMod val="50000"/>
                  </a:schemeClr>
                </a:solidFill>
              </a:rPr>
              <a:t>Scientific Consensus is </a:t>
            </a:r>
            <a:r>
              <a:rPr lang="en-US" b="1" dirty="0">
                <a:solidFill>
                  <a:schemeClr val="tx2">
                    <a:lumMod val="50000"/>
                  </a:schemeClr>
                </a:solidFill>
              </a:rPr>
              <a:t>NOT</a:t>
            </a:r>
            <a:r>
              <a:rPr lang="en-US" dirty="0">
                <a:solidFill>
                  <a:schemeClr val="tx2">
                    <a:lumMod val="50000"/>
                  </a:schemeClr>
                </a:solidFill>
              </a:rPr>
              <a:t> bought by Corporations</a:t>
            </a:r>
          </a:p>
          <a:p>
            <a:pPr marL="573088" lvl="1" indent="-457200">
              <a:buFont typeface="Wingdings" pitchFamily="2" charset="2"/>
              <a:buChar char="v"/>
            </a:pPr>
            <a:r>
              <a:rPr lang="en-US" dirty="0">
                <a:solidFill>
                  <a:schemeClr val="tx2">
                    <a:lumMod val="50000"/>
                  </a:schemeClr>
                </a:solidFill>
              </a:rPr>
              <a:t>The scientific consensus </a:t>
            </a:r>
            <a:r>
              <a:rPr lang="en-US" b="1" dirty="0">
                <a:solidFill>
                  <a:schemeClr val="tx2">
                    <a:lumMod val="50000"/>
                  </a:schemeClr>
                </a:solidFill>
              </a:rPr>
              <a:t>NEVER</a:t>
            </a:r>
            <a:r>
              <a:rPr lang="en-US" dirty="0">
                <a:solidFill>
                  <a:schemeClr val="tx2">
                    <a:lumMod val="50000"/>
                  </a:schemeClr>
                </a:solidFill>
              </a:rPr>
              <a:t> supported the safety of cigarette smoking</a:t>
            </a:r>
          </a:p>
          <a:p>
            <a:pPr marL="573088" lvl="1" indent="-457200">
              <a:buFont typeface="Wingdings" pitchFamily="2" charset="2"/>
              <a:buChar char="v"/>
            </a:pPr>
            <a:r>
              <a:rPr lang="en-US" dirty="0">
                <a:solidFill>
                  <a:schemeClr val="tx2">
                    <a:lumMod val="50000"/>
                  </a:schemeClr>
                </a:solidFill>
              </a:rPr>
              <a:t>There is strong scientific consensus that GM Crops are as safe as conventional crops</a:t>
            </a:r>
          </a:p>
          <a:p>
            <a:endParaRPr lang="en-US"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rot="16200000">
            <a:off x="3059754" y="2187106"/>
            <a:ext cx="2848429" cy="153888"/>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http://esa.un.org/unpd/wpp/</a:t>
            </a:r>
            <a:endParaRPr lang="en-US" sz="700" i="1" dirty="0">
              <a:solidFill>
                <a:prstClr val="white">
                  <a:lumMod val="50000"/>
                </a:prstClr>
              </a:solidFill>
              <a:latin typeface="Times" pitchFamily="18" charset="0"/>
            </a:endParaRPr>
          </a:p>
        </p:txBody>
      </p:sp>
      <p:sp>
        <p:nvSpPr>
          <p:cNvPr id="235" name="TextBox 234"/>
          <p:cNvSpPr txBox="1"/>
          <p:nvPr/>
        </p:nvSpPr>
        <p:spPr>
          <a:xfrm rot="16200000">
            <a:off x="3155124" y="5097324"/>
            <a:ext cx="2476925" cy="261610"/>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The World Bank, Food and Agriculture Organization of the United Nations (FAO-STAT), Monsanto Internal Calculations</a:t>
            </a:r>
          </a:p>
        </p:txBody>
      </p:sp>
      <p:sp>
        <p:nvSpPr>
          <p:cNvPr id="236" name="TextBox 235"/>
          <p:cNvSpPr txBox="1"/>
          <p:nvPr/>
        </p:nvSpPr>
        <p:spPr>
          <a:xfrm rot="16200000">
            <a:off x="7112934" y="4907365"/>
            <a:ext cx="2683164" cy="369332"/>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UN FAO Food Balance Sheet, World Health Organization “Global and regional food consumption patterns and trends”</a:t>
            </a:r>
          </a:p>
          <a:p>
            <a:pPr marL="0" lvl="2" indent="-141288" eaLnBrk="0" fontAlgn="base" hangingPunct="0">
              <a:tabLst>
                <a:tab pos="1373188" algn="l"/>
              </a:tabLst>
              <a:defRPr/>
            </a:pPr>
            <a:r>
              <a:rPr lang="en-US" sz="700" i="1" dirty="0">
                <a:solidFill>
                  <a:prstClr val="white">
                    <a:lumMod val="50000"/>
                  </a:prstClr>
                </a:solidFill>
              </a:rPr>
              <a:t> </a:t>
            </a:r>
            <a:endParaRPr lang="en-US" sz="700" i="1" dirty="0">
              <a:solidFill>
                <a:prstClr val="white">
                  <a:lumMod val="50000"/>
                </a:prstClr>
              </a:solidFill>
              <a:latin typeface="Times" pitchFamily="18" charset="0"/>
            </a:endParaRPr>
          </a:p>
        </p:txBody>
      </p:sp>
      <p:sp>
        <p:nvSpPr>
          <p:cNvPr id="237" name="TextBox 236"/>
          <p:cNvSpPr txBox="1"/>
          <p:nvPr/>
        </p:nvSpPr>
        <p:spPr>
          <a:xfrm rot="16200000">
            <a:off x="7280941" y="2360034"/>
            <a:ext cx="2515277" cy="139889"/>
          </a:xfrm>
          <a:prstGeom prst="rect">
            <a:avLst/>
          </a:prstGeom>
          <a:noFill/>
        </p:spPr>
        <p:txBody>
          <a:bodyPr wrap="square" lIns="0" bIns="0" rtlCol="0">
            <a:spAutoFit/>
          </a:bodyPr>
          <a:lstStyle/>
          <a:p>
            <a:pPr marL="0" lvl="2" indent="-141288" eaLnBrk="0" fontAlgn="base" hangingPunct="0">
              <a:tabLst>
                <a:tab pos="1373188" algn="l"/>
              </a:tabLst>
              <a:defRPr/>
            </a:pPr>
            <a:r>
              <a:rPr lang="en-US" sz="600" i="1" dirty="0">
                <a:solidFill>
                  <a:prstClr val="white">
                    <a:lumMod val="50000"/>
                  </a:prstClr>
                </a:solidFill>
              </a:rPr>
              <a:t>Source:  US Third National Climate Assessment (2013)</a:t>
            </a:r>
          </a:p>
        </p:txBody>
      </p:sp>
      <p:sp>
        <p:nvSpPr>
          <p:cNvPr id="252" name="TextBox 251"/>
          <p:cNvSpPr txBox="1"/>
          <p:nvPr/>
        </p:nvSpPr>
        <p:spPr>
          <a:xfrm>
            <a:off x="0" y="6400800"/>
            <a:ext cx="24384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ISAAA.org</a:t>
            </a:r>
          </a:p>
        </p:txBody>
      </p:sp>
      <p:pic>
        <p:nvPicPr>
          <p:cNvPr id="253" name="Picture 252" descr="Croplife infograph on safety.PNG"/>
          <p:cNvPicPr>
            <a:picLocks noChangeAspect="1"/>
          </p:cNvPicPr>
          <p:nvPr/>
        </p:nvPicPr>
        <p:blipFill>
          <a:blip r:embed="rId3" cstate="print"/>
          <a:stretch>
            <a:fillRect/>
          </a:stretch>
        </p:blipFill>
        <p:spPr>
          <a:xfrm>
            <a:off x="-1" y="0"/>
            <a:ext cx="9150127" cy="6862596"/>
          </a:xfrm>
          <a:prstGeom prst="rect">
            <a:avLst/>
          </a:prstGeom>
        </p:spPr>
      </p:pic>
      <p:sp>
        <p:nvSpPr>
          <p:cNvPr id="254" name="TextBox 253"/>
          <p:cNvSpPr txBox="1"/>
          <p:nvPr/>
        </p:nvSpPr>
        <p:spPr>
          <a:xfrm>
            <a:off x="7391400" y="6400800"/>
            <a:ext cx="15240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Croplife.org</a:t>
            </a:r>
          </a:p>
        </p:txBody>
      </p:sp>
    </p:spTree>
    <p:extLst>
      <p:ext uri="{BB962C8B-B14F-4D97-AF65-F5344CB8AC3E}">
        <p14:creationId xmlns:p14="http://schemas.microsoft.com/office/powerpoint/2010/main" val="1536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31" y="172283"/>
            <a:ext cx="8210550" cy="967312"/>
          </a:xfrm>
        </p:spPr>
        <p:txBody>
          <a:bodyPr/>
          <a:lstStyle/>
          <a:p>
            <a:r>
              <a:rPr lang="en-US" dirty="0"/>
              <a:t>Safety of GM Foods</a:t>
            </a:r>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endParaRPr lang="en-US" dirty="0"/>
          </a:p>
        </p:txBody>
      </p:sp>
      <p:pic>
        <p:nvPicPr>
          <p:cNvPr id="2050" name="Picture 2" descr="https://gmoanswers.com/sites/default/files/FINAL%20GMOA_BiotechRegulation_Infographic%202014-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76" y="949569"/>
            <a:ext cx="8851023" cy="5827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p:cNvSpPr txBox="1">
            <a:spLocks/>
          </p:cNvSpPr>
          <p:nvPr/>
        </p:nvSpPr>
        <p:spPr>
          <a:xfrm>
            <a:off x="476250" y="6544055"/>
            <a:ext cx="5494338" cy="466344"/>
          </a:xfrm>
          <a:prstGeom prst="rect">
            <a:avLst/>
          </a:prstGeom>
        </p:spPr>
        <p:txBody>
          <a:bodyPr lIns="0" tIns="0" rIns="0" bIns="0" anchor="ctr"/>
          <a:lstStyle>
            <a:lvl1pPr marL="0" indent="0" algn="l" defTabSz="914400" rtl="0" eaLnBrk="1" latinLnBrk="0" hangingPunct="1">
              <a:lnSpc>
                <a:spcPct val="90000"/>
              </a:lnSpc>
              <a:spcBef>
                <a:spcPts val="3600"/>
              </a:spcBef>
              <a:buClr>
                <a:schemeClr val="bg2"/>
              </a:buClr>
              <a:buFont typeface="Arial" panose="020B0604020202020204" pitchFamily="34" charset="0"/>
              <a:buNone/>
              <a:defRPr lang="en-US" sz="1000" b="0" i="1" kern="1200" cap="none" spc="0" baseline="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01638" indent="-285750" algn="l" defTabSz="914400" rtl="0" eaLnBrk="1" latinLnBrk="0" hangingPunct="1">
              <a:lnSpc>
                <a:spcPct val="90000"/>
              </a:lnSpc>
              <a:spcBef>
                <a:spcPts val="2000"/>
              </a:spcBef>
              <a:buClr>
                <a:schemeClr val="bg2"/>
              </a:buClr>
              <a:buFont typeface="Arial" panose="020B0604020202020204" pitchFamily="34" charset="0"/>
              <a:buChar char="•"/>
              <a:defRPr sz="24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01688" indent="-228600" algn="l" defTabSz="914400" rtl="0" eaLnBrk="1" latinLnBrk="0" hangingPunct="1">
              <a:lnSpc>
                <a:spcPct val="90000"/>
              </a:lnSpc>
              <a:spcBef>
                <a:spcPts val="800"/>
              </a:spcBef>
              <a:buClr>
                <a:schemeClr val="bg2"/>
              </a:buClr>
              <a:buFont typeface="Courier New" panose="02070309020205020404" pitchFamily="49" charset="0"/>
              <a:buChar char="­"/>
              <a:defRPr sz="20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668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40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34290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8pPr>
            <a:lvl9pPr marL="38862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9pPr>
          </a:lstStyle>
          <a:p>
            <a:pPr marL="111125" lvl="2" indent="0" eaLnBrk="0" fontAlgn="base" hangingPunct="0">
              <a:buNone/>
              <a:tabLst>
                <a:tab pos="1373188" algn="l"/>
              </a:tabLst>
              <a:defRPr/>
            </a:pPr>
            <a:r>
              <a:rPr lang="en-US" sz="1000" i="1" dirty="0">
                <a:solidFill>
                  <a:schemeClr val="tx2">
                    <a:lumMod val="60000"/>
                    <a:lumOff val="40000"/>
                  </a:schemeClr>
                </a:solidFill>
              </a:rPr>
              <a:t>Source: GMOAnswers.com </a:t>
            </a:r>
          </a:p>
        </p:txBody>
      </p:sp>
    </p:spTree>
    <p:extLst>
      <p:ext uri="{BB962C8B-B14F-4D97-AF65-F5344CB8AC3E}">
        <p14:creationId xmlns:p14="http://schemas.microsoft.com/office/powerpoint/2010/main" val="322818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rot="16200000">
            <a:off x="3059754" y="2187106"/>
            <a:ext cx="2848429" cy="153888"/>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http://esa.un.org/unpd/wpp/</a:t>
            </a:r>
            <a:endParaRPr lang="en-US" sz="700" i="1" dirty="0">
              <a:solidFill>
                <a:prstClr val="white">
                  <a:lumMod val="50000"/>
                </a:prstClr>
              </a:solidFill>
              <a:latin typeface="Times" pitchFamily="18" charset="0"/>
            </a:endParaRPr>
          </a:p>
        </p:txBody>
      </p:sp>
      <p:sp>
        <p:nvSpPr>
          <p:cNvPr id="235" name="TextBox 234"/>
          <p:cNvSpPr txBox="1"/>
          <p:nvPr/>
        </p:nvSpPr>
        <p:spPr>
          <a:xfrm rot="16200000">
            <a:off x="3155124" y="5097324"/>
            <a:ext cx="2476925" cy="261610"/>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The World Bank, Food and Agriculture Organization of the United Nations (FAO-STAT), Monsanto Internal Calculations</a:t>
            </a:r>
          </a:p>
        </p:txBody>
      </p:sp>
      <p:sp>
        <p:nvSpPr>
          <p:cNvPr id="236" name="TextBox 235"/>
          <p:cNvSpPr txBox="1"/>
          <p:nvPr/>
        </p:nvSpPr>
        <p:spPr>
          <a:xfrm rot="16200000">
            <a:off x="7112934" y="4907365"/>
            <a:ext cx="2683164" cy="369332"/>
          </a:xfrm>
          <a:prstGeom prst="rect">
            <a:avLst/>
          </a:prstGeom>
          <a:noFill/>
        </p:spPr>
        <p:txBody>
          <a:bodyPr wrap="square" lIns="0" bIns="0" rtlCol="0">
            <a:spAutoFit/>
          </a:bodyPr>
          <a:lstStyle/>
          <a:p>
            <a:pPr marL="0" lvl="2" indent="-141288" eaLnBrk="0" fontAlgn="base" hangingPunct="0">
              <a:tabLst>
                <a:tab pos="1373188" algn="l"/>
              </a:tabLst>
              <a:defRPr/>
            </a:pPr>
            <a:r>
              <a:rPr lang="en-US" sz="700" i="1" dirty="0">
                <a:solidFill>
                  <a:prstClr val="white">
                    <a:lumMod val="50000"/>
                  </a:prstClr>
                </a:solidFill>
              </a:rPr>
              <a:t>Source: UN FAO Food Balance Sheet, World Health Organization “Global and regional food consumption patterns and trends”</a:t>
            </a:r>
          </a:p>
          <a:p>
            <a:pPr marL="0" lvl="2" indent="-141288" eaLnBrk="0" fontAlgn="base" hangingPunct="0">
              <a:tabLst>
                <a:tab pos="1373188" algn="l"/>
              </a:tabLst>
              <a:defRPr/>
            </a:pPr>
            <a:r>
              <a:rPr lang="en-US" sz="700" i="1" dirty="0">
                <a:solidFill>
                  <a:prstClr val="white">
                    <a:lumMod val="50000"/>
                  </a:prstClr>
                </a:solidFill>
              </a:rPr>
              <a:t> </a:t>
            </a:r>
            <a:endParaRPr lang="en-US" sz="700" i="1" dirty="0">
              <a:solidFill>
                <a:prstClr val="white">
                  <a:lumMod val="50000"/>
                </a:prstClr>
              </a:solidFill>
              <a:latin typeface="Times" pitchFamily="18" charset="0"/>
            </a:endParaRPr>
          </a:p>
        </p:txBody>
      </p:sp>
      <p:sp>
        <p:nvSpPr>
          <p:cNvPr id="237" name="TextBox 236"/>
          <p:cNvSpPr txBox="1"/>
          <p:nvPr/>
        </p:nvSpPr>
        <p:spPr>
          <a:xfrm rot="16200000">
            <a:off x="7280941" y="2360034"/>
            <a:ext cx="2515277" cy="139889"/>
          </a:xfrm>
          <a:prstGeom prst="rect">
            <a:avLst/>
          </a:prstGeom>
          <a:noFill/>
        </p:spPr>
        <p:txBody>
          <a:bodyPr wrap="square" lIns="0" bIns="0" rtlCol="0">
            <a:spAutoFit/>
          </a:bodyPr>
          <a:lstStyle/>
          <a:p>
            <a:pPr marL="0" lvl="2" indent="-141288" eaLnBrk="0" fontAlgn="base" hangingPunct="0">
              <a:tabLst>
                <a:tab pos="1373188" algn="l"/>
              </a:tabLst>
              <a:defRPr/>
            </a:pPr>
            <a:r>
              <a:rPr lang="en-US" sz="600" i="1" dirty="0">
                <a:solidFill>
                  <a:prstClr val="white">
                    <a:lumMod val="50000"/>
                  </a:prstClr>
                </a:solidFill>
              </a:rPr>
              <a:t>Source:  US Third National Climate Assessment (2013)</a:t>
            </a:r>
          </a:p>
        </p:txBody>
      </p:sp>
      <p:sp>
        <p:nvSpPr>
          <p:cNvPr id="252" name="TextBox 251"/>
          <p:cNvSpPr txBox="1"/>
          <p:nvPr/>
        </p:nvSpPr>
        <p:spPr>
          <a:xfrm>
            <a:off x="0" y="6400800"/>
            <a:ext cx="24384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ISAAA.org</a:t>
            </a:r>
          </a:p>
        </p:txBody>
      </p:sp>
      <p:sp>
        <p:nvSpPr>
          <p:cNvPr id="254" name="TextBox 253"/>
          <p:cNvSpPr txBox="1"/>
          <p:nvPr/>
        </p:nvSpPr>
        <p:spPr>
          <a:xfrm>
            <a:off x="7391400" y="6400800"/>
            <a:ext cx="1524000" cy="228600"/>
          </a:xfrm>
          <a:prstGeom prst="rect">
            <a:avLst/>
          </a:prstGeom>
          <a:noFill/>
        </p:spPr>
        <p:txBody>
          <a:bodyPr wrap="square" rtlCol="0">
            <a:noAutofit/>
          </a:bodyPr>
          <a:lstStyle/>
          <a:p>
            <a:r>
              <a:rPr lang="en-US" sz="1000" kern="1200" spc="-50" dirty="0">
                <a:solidFill>
                  <a:schemeClr val="tx2"/>
                </a:solidFill>
                <a:latin typeface="Verdana" panose="020B0604030504040204" pitchFamily="34" charset="0"/>
                <a:ea typeface="Verdana" panose="020B0604030504040204" pitchFamily="34" charset="0"/>
                <a:cs typeface="Verdana" panose="020B0604030504040204" pitchFamily="34" charset="0"/>
              </a:rPr>
              <a:t>Source: Croplife.org</a:t>
            </a:r>
          </a:p>
        </p:txBody>
      </p:sp>
      <p:pic>
        <p:nvPicPr>
          <p:cNvPr id="11" name="Picture 10" descr="Capture.PNG"/>
          <p:cNvPicPr>
            <a:picLocks noChangeAspect="1"/>
          </p:cNvPicPr>
          <p:nvPr/>
        </p:nvPicPr>
        <p:blipFill>
          <a:blip r:embed="rId3" cstate="print"/>
          <a:stretch>
            <a:fillRect/>
          </a:stretch>
        </p:blipFill>
        <p:spPr>
          <a:xfrm>
            <a:off x="0" y="0"/>
            <a:ext cx="9144000" cy="685800"/>
          </a:xfrm>
          <a:prstGeom prst="rect">
            <a:avLst/>
          </a:prstGeom>
        </p:spPr>
      </p:pic>
      <p:pic>
        <p:nvPicPr>
          <p:cNvPr id="15" name="Picture 14" descr="labeling part 5.PNG"/>
          <p:cNvPicPr>
            <a:picLocks noChangeAspect="1"/>
          </p:cNvPicPr>
          <p:nvPr/>
        </p:nvPicPr>
        <p:blipFill>
          <a:blip r:embed="rId4" cstate="print"/>
          <a:stretch>
            <a:fillRect/>
          </a:stretch>
        </p:blipFill>
        <p:spPr>
          <a:xfrm>
            <a:off x="76200" y="609600"/>
            <a:ext cx="8991600" cy="6123590"/>
          </a:xfrm>
          <a:prstGeom prst="rect">
            <a:avLst/>
          </a:prstGeom>
        </p:spPr>
      </p:pic>
    </p:spTree>
    <p:extLst>
      <p:ext uri="{BB962C8B-B14F-4D97-AF65-F5344CB8AC3E}">
        <p14:creationId xmlns:p14="http://schemas.microsoft.com/office/powerpoint/2010/main" val="1536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fill in the gaps - Topics discussed in Food, Inc. about Monsanto</a:t>
            </a:r>
          </a:p>
        </p:txBody>
      </p:sp>
      <p:sp>
        <p:nvSpPr>
          <p:cNvPr id="3" name="Content Placeholder 2"/>
          <p:cNvSpPr>
            <a:spLocks noGrp="1"/>
          </p:cNvSpPr>
          <p:nvPr>
            <p:ph type="body" sz="quarter" idx="11"/>
          </p:nvPr>
        </p:nvSpPr>
        <p:spPr>
          <a:xfrm>
            <a:off x="476250" y="1814512"/>
            <a:ext cx="8220075" cy="4433888"/>
          </a:xfrm>
        </p:spPr>
        <p:txBody>
          <a:bodyPr>
            <a:normAutofit/>
          </a:bodyPr>
          <a:lstStyle/>
          <a:p>
            <a:pPr marL="573088" lvl="1" indent="-457200">
              <a:buFont typeface="+mj-lt"/>
              <a:buAutoNum type="arabicPeriod"/>
            </a:pPr>
            <a:r>
              <a:rPr lang="en-US" b="1" dirty="0"/>
              <a:t>Seed saving, Patents, and legal agreements</a:t>
            </a:r>
          </a:p>
          <a:p>
            <a:pPr marL="573088" lvl="1" indent="-457200">
              <a:buFont typeface="+mj-lt"/>
              <a:buAutoNum type="arabicPeriod"/>
            </a:pPr>
            <a:r>
              <a:rPr lang="en-US" b="1" dirty="0">
                <a:solidFill>
                  <a:schemeClr val="tx2">
                    <a:lumMod val="60000"/>
                    <a:lumOff val="40000"/>
                  </a:schemeClr>
                </a:solidFill>
              </a:rPr>
              <a:t>Monopolizing the soybean industry</a:t>
            </a:r>
          </a:p>
          <a:p>
            <a:pPr marL="573088" lvl="1" indent="-457200">
              <a:buFont typeface="+mj-lt"/>
              <a:buAutoNum type="arabicPeriod"/>
            </a:pPr>
            <a:r>
              <a:rPr lang="en-US" b="1" dirty="0">
                <a:solidFill>
                  <a:schemeClr val="tx2">
                    <a:lumMod val="60000"/>
                    <a:lumOff val="40000"/>
                  </a:schemeClr>
                </a:solidFill>
              </a:rPr>
              <a:t>“Revolving door” with government regulators</a:t>
            </a:r>
          </a:p>
          <a:p>
            <a:pPr marL="573088" lvl="1" indent="-457200">
              <a:buFont typeface="+mj-lt"/>
              <a:buAutoNum type="arabicPeriod"/>
            </a:pPr>
            <a:r>
              <a:rPr lang="en-US" b="1" dirty="0">
                <a:solidFill>
                  <a:schemeClr val="tx2">
                    <a:lumMod val="60000"/>
                    <a:lumOff val="40000"/>
                  </a:schemeClr>
                </a:solidFill>
              </a:rPr>
              <a:t>Safety of GM crops</a:t>
            </a:r>
          </a:p>
          <a:p>
            <a:pPr marL="573088" lvl="1" indent="-457200">
              <a:buFont typeface="+mj-lt"/>
              <a:buAutoNum type="arabicPeriod"/>
            </a:pPr>
            <a:r>
              <a:rPr lang="en-US" b="1" dirty="0">
                <a:solidFill>
                  <a:schemeClr val="tx2">
                    <a:lumMod val="60000"/>
                    <a:lumOff val="40000"/>
                  </a:schemeClr>
                </a:solidFill>
              </a:rPr>
              <a:t>Labeling of GM Crops</a:t>
            </a:r>
          </a:p>
          <a:p>
            <a:pPr marL="573088" lvl="1" indent="-457200">
              <a:buFont typeface="+mj-lt"/>
              <a:buAutoNum type="arabicPeriod"/>
            </a:pPr>
            <a:endParaRPr lang="en-US" b="1" dirty="0">
              <a:solidFill>
                <a:schemeClr val="tx2">
                  <a:lumMod val="60000"/>
                  <a:lumOff val="40000"/>
                </a:schemeClr>
              </a:solidFill>
            </a:endParaRPr>
          </a:p>
          <a:p>
            <a:endParaRPr lang="en-US" sz="1800" dirty="0"/>
          </a:p>
        </p:txBody>
      </p:sp>
      <p:sp>
        <p:nvSpPr>
          <p:cNvPr id="10" name="Rectangle 9"/>
          <p:cNvSpPr/>
          <p:nvPr/>
        </p:nvSpPr>
        <p:spPr>
          <a:xfrm>
            <a:off x="6400800" y="3962400"/>
            <a:ext cx="1334885" cy="9043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8600"/>
            <a:ext cx="8210550" cy="967312"/>
          </a:xfrm>
        </p:spPr>
        <p:txBody>
          <a:bodyPr/>
          <a:lstStyle/>
          <a:p>
            <a:r>
              <a:rPr lang="en-US" dirty="0"/>
              <a:t>Food, Inc. Suggests…</a:t>
            </a:r>
          </a:p>
        </p:txBody>
      </p:sp>
      <p:sp>
        <p:nvSpPr>
          <p:cNvPr id="3" name="Content Placeholder 2"/>
          <p:cNvSpPr>
            <a:spLocks noGrp="1"/>
          </p:cNvSpPr>
          <p:nvPr>
            <p:ph type="body" sz="quarter" idx="11"/>
          </p:nvPr>
        </p:nvSpPr>
        <p:spPr>
          <a:xfrm>
            <a:off x="304800" y="1066800"/>
            <a:ext cx="8229600" cy="1371600"/>
          </a:xfrm>
        </p:spPr>
        <p:txBody>
          <a:bodyPr>
            <a:normAutofit/>
          </a:bodyPr>
          <a:lstStyle/>
          <a:p>
            <a:endParaRPr lang="en-US" dirty="0"/>
          </a:p>
          <a:p>
            <a:endParaRPr lang="en-US" dirty="0"/>
          </a:p>
          <a:p>
            <a:pPr>
              <a:buNone/>
            </a:pPr>
            <a:endParaRPr lang="en-US" dirty="0"/>
          </a:p>
          <a:p>
            <a:pPr>
              <a:buNone/>
            </a:pPr>
            <a:endParaRPr lang="en-US" dirty="0"/>
          </a:p>
          <a:p>
            <a:endParaRPr lang="en-US" dirty="0"/>
          </a:p>
          <a:p>
            <a:pPr lvl="1">
              <a:buNone/>
            </a:pPr>
            <a:endParaRPr lang="en-US" dirty="0"/>
          </a:p>
        </p:txBody>
      </p:sp>
      <p:sp>
        <p:nvSpPr>
          <p:cNvPr id="5" name="Rectangle 4"/>
          <p:cNvSpPr/>
          <p:nvPr/>
        </p:nvSpPr>
        <p:spPr>
          <a:xfrm>
            <a:off x="304800" y="1143000"/>
            <a:ext cx="8458200" cy="2739211"/>
          </a:xfrm>
          <a:prstGeom prst="rect">
            <a:avLst/>
          </a:prstGeom>
        </p:spPr>
        <p:txBody>
          <a:bodyPr wrap="square">
            <a:spAutoFit/>
          </a:bodyPr>
          <a:lstStyle/>
          <a:p>
            <a:pPr marL="514350">
              <a:buNone/>
            </a:pPr>
            <a:r>
              <a:rPr lang="en-US" sz="2400" dirty="0">
                <a:solidFill>
                  <a:schemeClr val="tx2">
                    <a:lumMod val="75000"/>
                  </a:schemeClr>
                </a:solidFill>
              </a:rPr>
              <a:t>Monsanto sues farmers for allegedly saving patented seed</a:t>
            </a:r>
            <a:r>
              <a:rPr lang="en-US" sz="2400" b="1" dirty="0">
                <a:solidFill>
                  <a:schemeClr val="tx2">
                    <a:lumMod val="75000"/>
                  </a:schemeClr>
                </a:solidFill>
              </a:rPr>
              <a:t> OR </a:t>
            </a:r>
            <a:r>
              <a:rPr lang="en-US" sz="2400" dirty="0">
                <a:solidFill>
                  <a:schemeClr val="tx2">
                    <a:lumMod val="75000"/>
                  </a:schemeClr>
                </a:solidFill>
              </a:rPr>
              <a:t>small amounts of our traits found in farmers’ fields</a:t>
            </a:r>
          </a:p>
          <a:p>
            <a:pPr marL="514350">
              <a:buNone/>
            </a:pPr>
            <a:endParaRPr lang="en-US" sz="2500" b="1" dirty="0">
              <a:solidFill>
                <a:schemeClr val="tx2">
                  <a:lumMod val="75000"/>
                </a:schemeClr>
              </a:solidFill>
            </a:endParaRPr>
          </a:p>
          <a:p>
            <a:pPr marL="514350"/>
            <a:endParaRPr lang="en-US" sz="2500" dirty="0">
              <a:solidFill>
                <a:schemeClr val="tx2">
                  <a:lumMod val="75000"/>
                </a:schemeClr>
              </a:solidFill>
            </a:endParaRPr>
          </a:p>
          <a:p>
            <a:pPr marL="514350"/>
            <a:endParaRPr lang="en-US" sz="2500" dirty="0">
              <a:solidFill>
                <a:schemeClr val="tx2">
                  <a:lumMod val="75000"/>
                </a:schemeClr>
              </a:solidFill>
            </a:endParaRPr>
          </a:p>
          <a:p>
            <a:pPr marL="514350"/>
            <a:endParaRPr lang="en-US" sz="2500" dirty="0">
              <a:solidFill>
                <a:srgbClr val="00B050"/>
              </a:solidFill>
            </a:endParaRPr>
          </a:p>
        </p:txBody>
      </p:sp>
      <p:sp>
        <p:nvSpPr>
          <p:cNvPr id="6" name="TextBox 5"/>
          <p:cNvSpPr txBox="1"/>
          <p:nvPr/>
        </p:nvSpPr>
        <p:spPr>
          <a:xfrm>
            <a:off x="4419600" y="5867400"/>
            <a:ext cx="45719" cy="76200"/>
          </a:xfrm>
          <a:prstGeom prst="rect">
            <a:avLst/>
          </a:prstGeom>
          <a:noFill/>
        </p:spPr>
        <p:txBody>
          <a:bodyPr wrap="square" rtlCol="0">
            <a:noAutofit/>
          </a:bodyPr>
          <a:lstStyle/>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28600" y="1981200"/>
            <a:ext cx="8610600" cy="4495800"/>
          </a:xfrm>
          <a:prstGeom prst="rect">
            <a:avLst/>
          </a:prstGeom>
          <a:noFill/>
        </p:spPr>
        <p:txBody>
          <a:bodyPr wrap="square" rtlCol="0">
            <a:noAutofit/>
          </a:bodyPr>
          <a:lstStyle/>
          <a:p>
            <a:pPr>
              <a:buNone/>
            </a:pPr>
            <a:endParaRPr lang="en-US" sz="2800" b="1" dirty="0">
              <a:solidFill>
                <a:schemeClr val="tx2">
                  <a:lumMod val="75000"/>
                </a:schemeClr>
              </a:solidFill>
            </a:endParaRPr>
          </a:p>
          <a:p>
            <a:pPr>
              <a:buNone/>
            </a:pPr>
            <a:r>
              <a:rPr lang="en-US" sz="3000" b="1" dirty="0">
                <a:solidFill>
                  <a:schemeClr val="tx2">
                    <a:lumMod val="75000"/>
                  </a:schemeClr>
                </a:solidFill>
              </a:rPr>
              <a:t>What are the facts?</a:t>
            </a:r>
          </a:p>
          <a:p>
            <a:pPr marL="457200" indent="-91440">
              <a:spcBef>
                <a:spcPts val="1200"/>
              </a:spcBef>
              <a:buClr>
                <a:schemeClr val="bg2"/>
              </a:buClr>
              <a:buFont typeface="Arial" pitchFamily="34" charset="0"/>
              <a:buChar char="•"/>
            </a:pPr>
            <a:r>
              <a:rPr lang="en-US" sz="2250" dirty="0">
                <a:solidFill>
                  <a:schemeClr val="tx2">
                    <a:lumMod val="50000"/>
                  </a:schemeClr>
                </a:solidFill>
              </a:rPr>
              <a:t> Farmers are our customers and priority</a:t>
            </a:r>
          </a:p>
          <a:p>
            <a:pPr marL="457200" indent="-91440">
              <a:spcBef>
                <a:spcPts val="1200"/>
              </a:spcBef>
              <a:buClr>
                <a:schemeClr val="bg2"/>
              </a:buClr>
              <a:buFont typeface="Arial" pitchFamily="34" charset="0"/>
              <a:buChar char="•"/>
            </a:pPr>
            <a:r>
              <a:rPr lang="en-US" sz="2250" dirty="0">
                <a:solidFill>
                  <a:schemeClr val="tx2">
                    <a:lumMod val="50000"/>
                  </a:schemeClr>
                </a:solidFill>
              </a:rPr>
              <a:t> Farmers agree to not save and plant patented seed</a:t>
            </a:r>
          </a:p>
          <a:p>
            <a:pPr marL="457200" indent="-91440">
              <a:spcBef>
                <a:spcPts val="1200"/>
              </a:spcBef>
              <a:buClr>
                <a:schemeClr val="bg2"/>
              </a:buClr>
              <a:buFont typeface="Arial" pitchFamily="34" charset="0"/>
              <a:buChar char="•"/>
            </a:pPr>
            <a:r>
              <a:rPr lang="en-US" sz="2250" dirty="0">
                <a:solidFill>
                  <a:schemeClr val="tx2">
                    <a:lumMod val="50000"/>
                  </a:schemeClr>
                </a:solidFill>
              </a:rPr>
              <a:t> Farmers can choose to save seed if they buy non-patented seed</a:t>
            </a:r>
          </a:p>
          <a:p>
            <a:pPr marL="457200" indent="-91440">
              <a:spcBef>
                <a:spcPts val="1200"/>
              </a:spcBef>
              <a:buClr>
                <a:schemeClr val="bg2"/>
              </a:buClr>
              <a:buFont typeface="Arial" pitchFamily="34" charset="0"/>
              <a:buChar char="•"/>
            </a:pPr>
            <a:r>
              <a:rPr lang="en-US" sz="2250" dirty="0">
                <a:solidFill>
                  <a:schemeClr val="tx2">
                    <a:lumMod val="50000"/>
                  </a:schemeClr>
                </a:solidFill>
              </a:rPr>
              <a:t> We have pledged publicly to never sue (nor have ever sued) a farmer for trace amounts of seed in their field </a:t>
            </a:r>
          </a:p>
          <a:p>
            <a:pPr marL="457200" indent="-91440">
              <a:spcBef>
                <a:spcPts val="1200"/>
              </a:spcBef>
              <a:buClr>
                <a:schemeClr val="bg2"/>
              </a:buClr>
              <a:buFont typeface="Arial" pitchFamily="34" charset="0"/>
              <a:buChar char="•"/>
            </a:pPr>
            <a:r>
              <a:rPr lang="en-US" sz="2250" dirty="0">
                <a:solidFill>
                  <a:schemeClr val="tx2">
                    <a:lumMod val="50000"/>
                  </a:schemeClr>
                </a:solidFill>
              </a:rPr>
              <a:t> In saved seed matters, we make every effort to avoid litigation</a:t>
            </a:r>
            <a:endParaRPr lang="en-US" sz="2250" strike="sngStrike" dirty="0">
              <a:solidFill>
                <a:srgbClr val="FF0000"/>
              </a:solidFill>
            </a:endParaRPr>
          </a:p>
          <a:p>
            <a:endParaRPr lang="en-US" sz="2400" kern="1200" spc="-50" dirty="0" err="1">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10550" cy="967312"/>
          </a:xfrm>
        </p:spPr>
        <p:txBody>
          <a:bodyPr/>
          <a:lstStyle/>
          <a:p>
            <a:r>
              <a:rPr lang="en-US" dirty="0"/>
              <a:t>Interestingly enough..</a:t>
            </a:r>
          </a:p>
        </p:txBody>
      </p:sp>
      <p:sp>
        <p:nvSpPr>
          <p:cNvPr id="4" name="Text Placeholder 3"/>
          <p:cNvSpPr>
            <a:spLocks noGrp="1"/>
          </p:cNvSpPr>
          <p:nvPr>
            <p:ph type="body" sz="quarter" idx="11"/>
          </p:nvPr>
        </p:nvSpPr>
        <p:spPr>
          <a:xfrm>
            <a:off x="457200" y="1447800"/>
            <a:ext cx="8305800" cy="5181600"/>
          </a:xfrm>
        </p:spPr>
        <p:txBody>
          <a:bodyPr>
            <a:normAutofit/>
          </a:bodyPr>
          <a:lstStyle/>
          <a:p>
            <a:pPr marL="576072" lvl="1" indent="-457200">
              <a:lnSpc>
                <a:spcPct val="100000"/>
              </a:lnSpc>
              <a:buFont typeface="Wingdings" pitchFamily="2" charset="2"/>
              <a:buChar char="v"/>
            </a:pPr>
            <a:r>
              <a:rPr lang="en-US" dirty="0">
                <a:solidFill>
                  <a:schemeClr val="tx2">
                    <a:lumMod val="50000"/>
                  </a:schemeClr>
                </a:solidFill>
              </a:rPr>
              <a:t>The patenting of seeds was first permitted under the Plant Patent Act of 1930-which significantly pre-dates biotech seeds</a:t>
            </a:r>
          </a:p>
          <a:p>
            <a:pPr marL="576072" lvl="1" indent="-457200">
              <a:lnSpc>
                <a:spcPct val="100000"/>
              </a:lnSpc>
              <a:buFont typeface="Wingdings" pitchFamily="2" charset="2"/>
              <a:buChar char="v"/>
            </a:pPr>
            <a:r>
              <a:rPr lang="en-US" dirty="0">
                <a:solidFill>
                  <a:schemeClr val="tx2">
                    <a:lumMod val="50000"/>
                  </a:schemeClr>
                </a:solidFill>
              </a:rPr>
              <a:t>Patents – whether for new plants or biotech traits – allow the creator of the technology the opportunity to commercialize their innovation and to obtain a return on their investment of time and money</a:t>
            </a:r>
            <a:r>
              <a:rPr lang="en-US" dirty="0">
                <a:solidFill>
                  <a:srgbClr val="FF0000"/>
                </a:solidFill>
              </a:rPr>
              <a:t> </a:t>
            </a:r>
            <a:r>
              <a:rPr lang="en-US" dirty="0">
                <a:solidFill>
                  <a:schemeClr val="tx2">
                    <a:lumMod val="50000"/>
                  </a:schemeClr>
                </a:solidFill>
              </a:rPr>
              <a:t>for a limited time</a:t>
            </a:r>
          </a:p>
          <a:p>
            <a:pPr marL="576072" lvl="1" indent="-457200">
              <a:lnSpc>
                <a:spcPct val="100000"/>
              </a:lnSpc>
              <a:buFont typeface="Wingdings" pitchFamily="2" charset="2"/>
              <a:buChar char="v"/>
            </a:pPr>
            <a:r>
              <a:rPr lang="en-US" dirty="0">
                <a:solidFill>
                  <a:schemeClr val="tx2">
                    <a:lumMod val="50000"/>
                  </a:schemeClr>
                </a:solidFill>
              </a:rPr>
              <a:t>GM seeds are not the only type of seeds that can be patented. In fact, many more non-GM plant varieties have been patented than genetically modified ones</a:t>
            </a:r>
          </a:p>
          <a:p>
            <a:pPr marL="576072" lvl="1" indent="-457200">
              <a:lnSpc>
                <a:spcPct val="100000"/>
              </a:lnSpc>
              <a:buNone/>
            </a:pPr>
            <a:endParaRPr lang="en-US" sz="1800" dirty="0">
              <a:solidFill>
                <a:schemeClr val="tx2">
                  <a:lumMod val="50000"/>
                </a:schemeClr>
              </a:solidFill>
            </a:endParaRPr>
          </a:p>
          <a:p>
            <a:pPr marL="0" lvl="1" indent="0">
              <a:lnSpc>
                <a:spcPct val="110000"/>
              </a:lnSpc>
              <a:spcBef>
                <a:spcPts val="0"/>
              </a:spcBef>
              <a:buFont typeface="Wingdings" pitchFamily="2" charset="2"/>
              <a:buChar char="v"/>
            </a:pPr>
            <a:endParaRPr lang="en-US" dirty="0">
              <a:solidFill>
                <a:srgbClr val="000000"/>
              </a:solidFill>
            </a:endParaRPr>
          </a:p>
          <a:p>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discussed in Food, Inc. about Monsanto   </a:t>
            </a:r>
          </a:p>
        </p:txBody>
      </p:sp>
      <p:sp>
        <p:nvSpPr>
          <p:cNvPr id="3" name="Content Placeholder 2"/>
          <p:cNvSpPr>
            <a:spLocks noGrp="1"/>
          </p:cNvSpPr>
          <p:nvPr>
            <p:ph type="body" sz="quarter" idx="11"/>
          </p:nvPr>
        </p:nvSpPr>
        <p:spPr>
          <a:xfrm>
            <a:off x="476250" y="1814512"/>
            <a:ext cx="8220075" cy="4433888"/>
          </a:xfrm>
        </p:spPr>
        <p:txBody>
          <a:bodyPr>
            <a:normAutofit/>
          </a:bodyPr>
          <a:lstStyle/>
          <a:p>
            <a:pPr marL="573088" lvl="1" indent="-457200">
              <a:buFont typeface="+mj-lt"/>
              <a:buAutoNum type="arabicPeriod"/>
            </a:pPr>
            <a:r>
              <a:rPr lang="en-US" b="1" dirty="0">
                <a:solidFill>
                  <a:schemeClr val="tx2">
                    <a:lumMod val="60000"/>
                    <a:lumOff val="40000"/>
                  </a:schemeClr>
                </a:solidFill>
              </a:rPr>
              <a:t>Seed saving, Patents, and legal agreements</a:t>
            </a:r>
          </a:p>
          <a:p>
            <a:pPr marL="573088" lvl="1" indent="-457200">
              <a:buFont typeface="+mj-lt"/>
              <a:buAutoNum type="arabicPeriod"/>
            </a:pPr>
            <a:r>
              <a:rPr lang="en-US" b="1" dirty="0">
                <a:solidFill>
                  <a:srgbClr val="000000"/>
                </a:solidFill>
              </a:rPr>
              <a:t>Monopolizing the soybean industry</a:t>
            </a:r>
          </a:p>
          <a:p>
            <a:pPr marL="573088" lvl="1" indent="-457200">
              <a:buFont typeface="+mj-lt"/>
              <a:buAutoNum type="arabicPeriod"/>
            </a:pPr>
            <a:r>
              <a:rPr lang="en-US" b="1" dirty="0">
                <a:solidFill>
                  <a:schemeClr val="tx2">
                    <a:lumMod val="60000"/>
                    <a:lumOff val="40000"/>
                  </a:schemeClr>
                </a:solidFill>
              </a:rPr>
              <a:t>“Revolving door” with government regulators</a:t>
            </a:r>
          </a:p>
          <a:p>
            <a:pPr marL="573088" lvl="1" indent="-457200">
              <a:buFont typeface="+mj-lt"/>
              <a:buAutoNum type="arabicPeriod"/>
            </a:pPr>
            <a:r>
              <a:rPr lang="en-US" b="1" dirty="0">
                <a:solidFill>
                  <a:schemeClr val="tx2">
                    <a:lumMod val="60000"/>
                    <a:lumOff val="40000"/>
                  </a:schemeClr>
                </a:solidFill>
              </a:rPr>
              <a:t>Safety of GM crops</a:t>
            </a:r>
          </a:p>
          <a:p>
            <a:pPr marL="573088" lvl="1" indent="-457200">
              <a:buFont typeface="+mj-lt"/>
              <a:buAutoNum type="arabicPeriod"/>
            </a:pPr>
            <a:r>
              <a:rPr lang="en-US" b="1" dirty="0">
                <a:solidFill>
                  <a:schemeClr val="tx2">
                    <a:lumMod val="60000"/>
                    <a:lumOff val="40000"/>
                  </a:schemeClr>
                </a:solidFill>
              </a:rPr>
              <a:t>Labeling of GM Crops</a:t>
            </a:r>
          </a:p>
          <a:p>
            <a:pPr marL="573088" lvl="1" indent="-457200">
              <a:buFont typeface="+mj-lt"/>
              <a:buAutoNum type="arabicPeriod"/>
            </a:pPr>
            <a:endParaRPr lang="en-US" b="1" dirty="0">
              <a:solidFill>
                <a:schemeClr val="tx2">
                  <a:lumMod val="60000"/>
                  <a:lumOff val="40000"/>
                </a:schemeClr>
              </a:solidFill>
            </a:endParaRPr>
          </a:p>
          <a:p>
            <a:endParaRPr lang="en-US" sz="1800" dirty="0"/>
          </a:p>
        </p:txBody>
      </p:sp>
      <p:sp>
        <p:nvSpPr>
          <p:cNvPr id="10" name="Rectangle 9"/>
          <p:cNvSpPr/>
          <p:nvPr/>
        </p:nvSpPr>
        <p:spPr>
          <a:xfrm>
            <a:off x="6400800" y="3962400"/>
            <a:ext cx="1334885" cy="9043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52400"/>
            <a:ext cx="8210550" cy="967312"/>
          </a:xfrm>
        </p:spPr>
        <p:txBody>
          <a:bodyPr/>
          <a:lstStyle/>
          <a:p>
            <a:r>
              <a:rPr lang="en-US" dirty="0"/>
              <a:t>Food, Inc. Suggests…</a:t>
            </a:r>
          </a:p>
        </p:txBody>
      </p:sp>
      <p:sp>
        <p:nvSpPr>
          <p:cNvPr id="3" name="Content Placeholder 2"/>
          <p:cNvSpPr>
            <a:spLocks noGrp="1"/>
          </p:cNvSpPr>
          <p:nvPr>
            <p:ph type="body" sz="quarter" idx="11"/>
          </p:nvPr>
        </p:nvSpPr>
        <p:spPr>
          <a:xfrm>
            <a:off x="162906" y="1112837"/>
            <a:ext cx="8229600" cy="4525963"/>
          </a:xfrm>
        </p:spPr>
        <p:txBody>
          <a:bodyPr>
            <a:normAutofit/>
          </a:bodyPr>
          <a:lstStyle/>
          <a:p>
            <a:endParaRPr lang="en-US" dirty="0"/>
          </a:p>
          <a:p>
            <a:endParaRPr lang="en-US" dirty="0"/>
          </a:p>
          <a:p>
            <a:pPr>
              <a:buNone/>
            </a:pPr>
            <a:endParaRPr lang="en-US" dirty="0"/>
          </a:p>
          <a:p>
            <a:pPr>
              <a:buNone/>
            </a:pPr>
            <a:endParaRPr lang="en-US" dirty="0"/>
          </a:p>
          <a:p>
            <a:endParaRPr lang="en-US" dirty="0"/>
          </a:p>
          <a:p>
            <a:pPr lvl="1">
              <a:buNone/>
            </a:pPr>
            <a:endParaRPr lang="en-US" dirty="0"/>
          </a:p>
        </p:txBody>
      </p:sp>
      <p:sp>
        <p:nvSpPr>
          <p:cNvPr id="5" name="Rectangle 4"/>
          <p:cNvSpPr/>
          <p:nvPr/>
        </p:nvSpPr>
        <p:spPr>
          <a:xfrm>
            <a:off x="304800" y="1062871"/>
            <a:ext cx="8458200" cy="6986528"/>
          </a:xfrm>
          <a:prstGeom prst="rect">
            <a:avLst/>
          </a:prstGeom>
        </p:spPr>
        <p:txBody>
          <a:bodyPr wrap="square">
            <a:spAutoFit/>
          </a:bodyPr>
          <a:lstStyle/>
          <a:p>
            <a:pPr marL="514350"/>
            <a:r>
              <a:rPr lang="en-US" sz="2500" dirty="0">
                <a:solidFill>
                  <a:schemeClr val="tx2">
                    <a:lumMod val="75000"/>
                  </a:schemeClr>
                </a:solidFill>
                <a:latin typeface="+mj-lt"/>
              </a:rPr>
              <a:t>Monsanto is the only company that sells biotech seeds and therefore has corporate control over these farmers</a:t>
            </a:r>
          </a:p>
          <a:p>
            <a:pPr marL="514350"/>
            <a:endParaRPr lang="en-US" sz="2500" dirty="0">
              <a:solidFill>
                <a:schemeClr val="tx2">
                  <a:lumMod val="75000"/>
                </a:schemeClr>
              </a:solidFill>
              <a:latin typeface="+mj-lt"/>
            </a:endParaRPr>
          </a:p>
          <a:p>
            <a:r>
              <a:rPr lang="en-US" sz="2800" b="1" dirty="0">
                <a:solidFill>
                  <a:schemeClr val="tx2">
                    <a:lumMod val="50000"/>
                  </a:schemeClr>
                </a:solidFill>
                <a:latin typeface="+mj-lt"/>
              </a:rPr>
              <a:t>What are the facts?</a:t>
            </a:r>
          </a:p>
          <a:p>
            <a:pPr marL="457200" indent="-91440">
              <a:spcBef>
                <a:spcPts val="1800"/>
              </a:spcBef>
              <a:buClr>
                <a:schemeClr val="bg2"/>
              </a:buClr>
              <a:buFont typeface="Arial" pitchFamily="34" charset="0"/>
              <a:buChar char="•"/>
            </a:pPr>
            <a:r>
              <a:rPr lang="en-US" sz="2500" dirty="0">
                <a:solidFill>
                  <a:schemeClr val="tx2">
                    <a:lumMod val="50000"/>
                  </a:schemeClr>
                </a:solidFill>
                <a:latin typeface="+mj-lt"/>
              </a:rPr>
              <a:t>There are hundreds of seed companies in the US that sell to farmers including biotech</a:t>
            </a:r>
          </a:p>
          <a:p>
            <a:pPr marL="457200" indent="-91440">
              <a:spcBef>
                <a:spcPts val="1800"/>
              </a:spcBef>
              <a:buClr>
                <a:schemeClr val="bg2"/>
              </a:buClr>
              <a:buFont typeface="Arial" pitchFamily="34" charset="0"/>
              <a:buChar char="•"/>
            </a:pPr>
            <a:r>
              <a:rPr lang="en-US" sz="2500" dirty="0">
                <a:solidFill>
                  <a:schemeClr val="tx2">
                    <a:lumMod val="50000"/>
                  </a:schemeClr>
                </a:solidFill>
                <a:latin typeface="+mj-lt"/>
              </a:rPr>
              <a:t>Farmers have a lot of seed choices (organic, non-GMO, GMO); they make a new choice </a:t>
            </a:r>
            <a:r>
              <a:rPr lang="en-US" sz="2500" b="1" dirty="0">
                <a:solidFill>
                  <a:schemeClr val="tx2">
                    <a:lumMod val="50000"/>
                  </a:schemeClr>
                </a:solidFill>
                <a:latin typeface="+mj-lt"/>
              </a:rPr>
              <a:t>EACH</a:t>
            </a:r>
            <a:r>
              <a:rPr lang="en-US" sz="2500" dirty="0">
                <a:solidFill>
                  <a:schemeClr val="tx2">
                    <a:lumMod val="50000"/>
                  </a:schemeClr>
                </a:solidFill>
                <a:latin typeface="+mj-lt"/>
              </a:rPr>
              <a:t> year</a:t>
            </a:r>
          </a:p>
          <a:p>
            <a:pPr marL="457200" indent="-91440">
              <a:spcBef>
                <a:spcPts val="1800"/>
              </a:spcBef>
              <a:buClr>
                <a:schemeClr val="bg2"/>
              </a:buClr>
              <a:buFont typeface="Arial" pitchFamily="34" charset="0"/>
              <a:buChar char="•"/>
            </a:pPr>
            <a:r>
              <a:rPr lang="en-US" sz="2500" dirty="0">
                <a:solidFill>
                  <a:schemeClr val="tx2">
                    <a:lumMod val="50000"/>
                  </a:schemeClr>
                </a:solidFill>
                <a:latin typeface="+mj-lt"/>
              </a:rPr>
              <a:t>Our Farmers sign the Monsanto Technology Agreement as part of Stewardship requirements</a:t>
            </a:r>
          </a:p>
          <a:p>
            <a:pPr marL="514350"/>
            <a:endParaRPr lang="en-US" sz="2500" dirty="0">
              <a:solidFill>
                <a:schemeClr val="tx2">
                  <a:lumMod val="50000"/>
                </a:schemeClr>
              </a:solidFill>
            </a:endParaRPr>
          </a:p>
          <a:p>
            <a:pPr marL="514350"/>
            <a:endParaRPr lang="en-US" sz="2500" dirty="0">
              <a:solidFill>
                <a:schemeClr val="tx2">
                  <a:lumMod val="75000"/>
                </a:schemeClr>
              </a:solidFill>
            </a:endParaRPr>
          </a:p>
          <a:p>
            <a:pPr marL="514350"/>
            <a:endParaRPr lang="en-US" sz="2500" dirty="0">
              <a:solidFill>
                <a:schemeClr val="tx2">
                  <a:lumMod val="75000"/>
                </a:schemeClr>
              </a:solidFill>
            </a:endParaRPr>
          </a:p>
          <a:p>
            <a:pPr marL="514350"/>
            <a:endParaRPr lang="en-US" sz="2500" dirty="0">
              <a:solidFill>
                <a:srgbClr val="00B050"/>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0"/>
            <a:ext cx="3505200" cy="1524000"/>
          </a:xfrm>
        </p:spPr>
        <p:txBody>
          <a:bodyPr>
            <a:noAutofit/>
          </a:bodyPr>
          <a:lstStyle/>
          <a:p>
            <a:r>
              <a:rPr lang="en-US" sz="2300" dirty="0"/>
              <a:t>From a Farmer’s Perspective</a:t>
            </a:r>
            <a:br>
              <a:rPr lang="en-US" sz="2300" dirty="0"/>
            </a:br>
            <a:r>
              <a:rPr lang="en-US" sz="2300" dirty="0"/>
              <a:t>on the Monsanto Technology Agreement</a:t>
            </a:r>
            <a:br>
              <a:rPr lang="en-US" sz="1800" dirty="0"/>
            </a:br>
            <a:r>
              <a:rPr lang="en-US" sz="1800" u="sng" dirty="0">
                <a:solidFill>
                  <a:srgbClr val="494949"/>
                </a:solidFill>
                <a:hlinkClick r:id="rId3"/>
              </a:rPr>
              <a:t>http://bit.ly/1Ss4PdV</a:t>
            </a:r>
            <a:br>
              <a:rPr lang="en-US" sz="1800" u="sng" dirty="0">
                <a:solidFill>
                  <a:srgbClr val="494949"/>
                </a:solidFill>
              </a:rPr>
            </a:br>
            <a:br>
              <a:rPr lang="en-US" sz="1800" u="sng" dirty="0">
                <a:solidFill>
                  <a:srgbClr val="494949"/>
                </a:solidFill>
              </a:rPr>
            </a:br>
            <a:r>
              <a:rPr lang="en-US" sz="2400" b="0" dirty="0">
                <a:solidFill>
                  <a:srgbClr val="494949"/>
                </a:solidFill>
              </a:rPr>
              <a:t>Here, Brian links to a copy of the agreement </a:t>
            </a:r>
            <a:r>
              <a:rPr lang="en-US" sz="2400" dirty="0">
                <a:solidFill>
                  <a:srgbClr val="494949"/>
                </a:solidFill>
              </a:rPr>
              <a:t>AND</a:t>
            </a:r>
            <a:r>
              <a:rPr lang="en-US" sz="2400" b="0" dirty="0">
                <a:solidFill>
                  <a:srgbClr val="494949"/>
                </a:solidFill>
              </a:rPr>
              <a:t> breaks it down section by section</a:t>
            </a:r>
            <a:br>
              <a:rPr lang="en-US" sz="1800" u="sng" dirty="0">
                <a:solidFill>
                  <a:srgbClr val="494949"/>
                </a:solidFill>
              </a:rPr>
            </a:br>
            <a:br>
              <a:rPr lang="en-US" sz="1800" u="sng" dirty="0">
                <a:solidFill>
                  <a:srgbClr val="494949"/>
                </a:solidFill>
              </a:rPr>
            </a:br>
            <a:endParaRPr lang="en-US" sz="1800" dirty="0">
              <a:solidFill>
                <a:srgbClr val="494949"/>
              </a:solidFill>
            </a:endParaRPr>
          </a:p>
        </p:txBody>
      </p:sp>
      <p:sp>
        <p:nvSpPr>
          <p:cNvPr id="4" name="TextBox 3"/>
          <p:cNvSpPr txBox="1"/>
          <p:nvPr/>
        </p:nvSpPr>
        <p:spPr>
          <a:xfrm>
            <a:off x="5431978" y="3864434"/>
            <a:ext cx="3842651" cy="2831544"/>
          </a:xfrm>
          <a:prstGeom prst="rect">
            <a:avLst/>
          </a:prstGeom>
          <a:noFill/>
        </p:spPr>
        <p:txBody>
          <a:bodyPr wrap="square" rtlCol="0">
            <a:spAutoFit/>
          </a:bodyPr>
          <a:lstStyle/>
          <a:p>
            <a:r>
              <a:rPr lang="en-US" sz="3200" u="sng" dirty="0">
                <a:solidFill>
                  <a:schemeClr val="tx1">
                    <a:lumMod val="75000"/>
                  </a:schemeClr>
                </a:solidFill>
              </a:rPr>
              <a:t>In a Nut Shell</a:t>
            </a:r>
            <a:r>
              <a:rPr lang="en-US" sz="3200" dirty="0">
                <a:solidFill>
                  <a:schemeClr val="tx1">
                    <a:lumMod val="75000"/>
                  </a:schemeClr>
                </a:solidFill>
              </a:rPr>
              <a:t>: </a:t>
            </a:r>
          </a:p>
          <a:p>
            <a:r>
              <a:rPr lang="en-US" sz="3200" dirty="0">
                <a:solidFill>
                  <a:schemeClr val="tx1">
                    <a:lumMod val="75000"/>
                  </a:schemeClr>
                </a:solidFill>
              </a:rPr>
              <a:t>”I don’t see anything in there that hurts my farm.”</a:t>
            </a:r>
          </a:p>
          <a:p>
            <a:endParaRPr lang="en-US" dirty="0"/>
          </a:p>
        </p:txBody>
      </p:sp>
      <p:pic>
        <p:nvPicPr>
          <p:cNvPr id="5" name="Picture 4" descr="updated mon contract.PNG"/>
          <p:cNvPicPr>
            <a:picLocks noChangeAspect="1"/>
          </p:cNvPicPr>
          <p:nvPr/>
        </p:nvPicPr>
        <p:blipFill>
          <a:blip r:embed="rId4" cstate="print"/>
          <a:stretch>
            <a:fillRect/>
          </a:stretch>
        </p:blipFill>
        <p:spPr>
          <a:xfrm>
            <a:off x="163283" y="174170"/>
            <a:ext cx="5148946" cy="6531429"/>
          </a:xfrm>
          <a:prstGeom prst="rect">
            <a:avLst/>
          </a:prstGeom>
        </p:spPr>
      </p:pic>
    </p:spTree>
  </p:cSld>
  <p:clrMapOvr>
    <a:masterClrMapping/>
  </p:clrMapOvr>
  <p:transition spd="med">
    <p:fade/>
  </p:transition>
</p:sld>
</file>

<file path=ppt/theme/theme1.xml><?xml version="1.0" encoding="utf-8"?>
<a:theme xmlns:a="http://schemas.openxmlformats.org/drawingml/2006/main" name="Office Theme">
  <a:themeElements>
    <a:clrScheme name="Custom 1 1">
      <a:dk1>
        <a:srgbClr val="56BF60"/>
      </a:dk1>
      <a:lt1>
        <a:sysClr val="window" lastClr="FFFFFF"/>
      </a:lt1>
      <a:dk2>
        <a:srgbClr val="494949"/>
      </a:dk2>
      <a:lt2>
        <a:srgbClr val="9DB965"/>
      </a:lt2>
      <a:accent1>
        <a:srgbClr val="E39F5E"/>
      </a:accent1>
      <a:accent2>
        <a:srgbClr val="E9BF49"/>
      </a:accent2>
      <a:accent3>
        <a:srgbClr val="98C5B1"/>
      </a:accent3>
      <a:accent4>
        <a:srgbClr val="E87E6E"/>
      </a:accent4>
      <a:accent5>
        <a:srgbClr val="E1D984"/>
      </a:accent5>
      <a:accent6>
        <a:srgbClr val="80B7DE"/>
      </a:accent6>
      <a:hlink>
        <a:srgbClr val="56BF60"/>
      </a:hlink>
      <a:folHlink>
        <a:srgbClr val="56BF6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vert="horz" wrap="square" lIns="91440" tIns="45720" rIns="91440" bIns="45720" numCol="1" anchor="t" anchorCtr="0" compatLnSpc="1">
        <a:prstTxWarp prst="textNoShape">
          <a:avLst/>
        </a:prstTxWarp>
      </a:bodyPr>
      <a:lstStyle>
        <a:defPPr>
          <a:defRPr dirty="0" err="1" smtClean="0">
            <a:solidFill>
              <a:schemeClr val="bg1"/>
            </a:solidFill>
          </a:defRPr>
        </a:defPPr>
      </a:lst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sz="2400" kern="1200" spc="-50" dirty="0" err="1" smtClean="0">
            <a:solidFill>
              <a:schemeClr val="tx2"/>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Office Theme">
  <a:themeElements>
    <a:clrScheme name="Custom 20">
      <a:dk1>
        <a:srgbClr val="56BF60"/>
      </a:dk1>
      <a:lt1>
        <a:sysClr val="window" lastClr="FFFFFF"/>
      </a:lt1>
      <a:dk2>
        <a:srgbClr val="494949"/>
      </a:dk2>
      <a:lt2>
        <a:srgbClr val="9DB965"/>
      </a:lt2>
      <a:accent1>
        <a:srgbClr val="E39F5E"/>
      </a:accent1>
      <a:accent2>
        <a:srgbClr val="E9BF49"/>
      </a:accent2>
      <a:accent3>
        <a:srgbClr val="9D5A47"/>
      </a:accent3>
      <a:accent4>
        <a:srgbClr val="98C5B1"/>
      </a:accent4>
      <a:accent5>
        <a:srgbClr val="E87E6E"/>
      </a:accent5>
      <a:accent6>
        <a:srgbClr val="E1D984"/>
      </a:accent6>
      <a:hlink>
        <a:srgbClr val="56BF60"/>
      </a:hlink>
      <a:folHlink>
        <a:srgbClr val="56BF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0">
      <a:dk1>
        <a:srgbClr val="56BF60"/>
      </a:dk1>
      <a:lt1>
        <a:sysClr val="window" lastClr="FFFFFF"/>
      </a:lt1>
      <a:dk2>
        <a:srgbClr val="494949"/>
      </a:dk2>
      <a:lt2>
        <a:srgbClr val="9DB965"/>
      </a:lt2>
      <a:accent1>
        <a:srgbClr val="E39F5E"/>
      </a:accent1>
      <a:accent2>
        <a:srgbClr val="E9BF49"/>
      </a:accent2>
      <a:accent3>
        <a:srgbClr val="9D5A47"/>
      </a:accent3>
      <a:accent4>
        <a:srgbClr val="98C5B1"/>
      </a:accent4>
      <a:accent5>
        <a:srgbClr val="E87E6E"/>
      </a:accent5>
      <a:accent6>
        <a:srgbClr val="E1D984"/>
      </a:accent6>
      <a:hlink>
        <a:srgbClr val="56BF60"/>
      </a:hlink>
      <a:folHlink>
        <a:srgbClr val="56BF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cb889cba-01a9-4119-abf5-c1e0b15aec86">Monsanto's perspective on claims made in the film Food, Inc.  Please use in classrooms that show this movie and would like to discuss another POV.  This can also be shared with teachers as a tool to present our perspective.</Description0>
    <External xmlns="cb889cba-01a9-4119-abf5-c1e0b15aec86">true</External>
    <Location xmlns="cb889cba-01a9-4119-abf5-c1e0b15aec86">
      <Url xsi:nil="true"/>
      <Description xsi:nil="true"/>
    </Lo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75B6363321340B1A168F67F6DA885" ma:contentTypeVersion="2" ma:contentTypeDescription="Create a new document." ma:contentTypeScope="" ma:versionID="0167798cbb34a19ddfad9566d984a1cc">
  <xsd:schema xmlns:xsd="http://www.w3.org/2001/XMLSchema" xmlns:xs="http://www.w3.org/2001/XMLSchema" xmlns:p="http://schemas.microsoft.com/office/2006/metadata/properties" xmlns:ns2="cb889cba-01a9-4119-abf5-c1e0b15aec86" targetNamespace="http://schemas.microsoft.com/office/2006/metadata/properties" ma:root="true" ma:fieldsID="c49c53606cbac9dbc5b9b88758dc81df" ns2:_="">
    <xsd:import namespace="cb889cba-01a9-4119-abf5-c1e0b15aec86"/>
    <xsd:element name="properties">
      <xsd:complexType>
        <xsd:sequence>
          <xsd:element name="documentManagement">
            <xsd:complexType>
              <xsd:all>
                <xsd:element ref="ns2:Description0" minOccurs="0"/>
                <xsd:element ref="ns2:External" minOccurs="0"/>
                <xsd:element ref="ns2: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89cba-01a9-4119-abf5-c1e0b15aec86"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Note">
          <xsd:maxLength value="255"/>
        </xsd:restriction>
      </xsd:simpleType>
    </xsd:element>
    <xsd:element name="External" ma:index="9" nillable="true" ma:displayName="External" ma:default="0" ma:internalName="External" ma:readOnly="false">
      <xsd:simpleType>
        <xsd:restriction base="dms:Boolean"/>
      </xsd:simpleType>
    </xsd:element>
    <xsd:element name="Location" ma:index="10" nillable="true" ma:displayName="Source" ma:format="Hyperlink" ma:internalName="Location"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BCEFE-ADC6-40B0-A7DB-533A8A8EFA14}">
  <ds:schemaRefs>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cb889cba-01a9-4119-abf5-c1e0b15aec86"/>
  </ds:schemaRefs>
</ds:datastoreItem>
</file>

<file path=customXml/itemProps2.xml><?xml version="1.0" encoding="utf-8"?>
<ds:datastoreItem xmlns:ds="http://schemas.openxmlformats.org/officeDocument/2006/customXml" ds:itemID="{3A010272-C956-47E0-BD4A-2C743D3C3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89cba-01a9-4119-abf5-c1e0b15a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40779-BAF2-4BFC-B228-F5CBCB71C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19281</TotalTime>
  <Words>6148</Words>
  <Application>Microsoft Office PowerPoint</Application>
  <PresentationFormat>On-screen Show (4:3)</PresentationFormat>
  <Paragraphs>615</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Times</vt:lpstr>
      <vt:lpstr>Verdana</vt:lpstr>
      <vt:lpstr>Wingdings</vt:lpstr>
      <vt:lpstr>Office Theme</vt:lpstr>
      <vt:lpstr>PowerPoint Presentation</vt:lpstr>
      <vt:lpstr>What is a documentary to you?  </vt:lpstr>
      <vt:lpstr>Food, Inc. attempts to piece together a big picture…  </vt:lpstr>
      <vt:lpstr>Let’s fill in the gaps - Topics discussed in Food, Inc. about Monsanto</vt:lpstr>
      <vt:lpstr>Food, Inc. Suggests…</vt:lpstr>
      <vt:lpstr>Interestingly enough..</vt:lpstr>
      <vt:lpstr>Topics discussed in Food, Inc. about Monsanto   </vt:lpstr>
      <vt:lpstr>Food, Inc. Suggests…</vt:lpstr>
      <vt:lpstr>From a Farmer’s Perspective on the Monsanto Technology Agreement http://bit.ly/1Ss4PdV  Here, Brian links to a copy of the agreement AND breaks it down section by section  </vt:lpstr>
      <vt:lpstr>Interestingly enough..</vt:lpstr>
      <vt:lpstr>Topics discussed in Food, Inc. about Monsanto   </vt:lpstr>
      <vt:lpstr>Food Inc Suggests…</vt:lpstr>
      <vt:lpstr>Interestingly enough..</vt:lpstr>
      <vt:lpstr>Interestingly enough..Part 2</vt:lpstr>
      <vt:lpstr>Topics discussed in Food, Inc. about Monsanto   </vt:lpstr>
      <vt:lpstr>Food, Inc. Suggests…</vt:lpstr>
      <vt:lpstr>PowerPoint Presentation</vt:lpstr>
      <vt:lpstr>Consensus on Safety by International Science and Health Organizations</vt:lpstr>
      <vt:lpstr>PowerPoint Presentation</vt:lpstr>
      <vt:lpstr>Topics discussed in Food, Inc. about Monsanto   </vt:lpstr>
      <vt:lpstr>Food, Inc. Suggests…</vt:lpstr>
      <vt:lpstr>BUT WAIT!  Food, Inc. and Monsanto do share values…</vt:lpstr>
      <vt:lpstr>Our Planet Faces Some Real Challenges</vt:lpstr>
      <vt:lpstr>PowerPoint Presentation</vt:lpstr>
      <vt:lpstr>PowerPoint Presentation</vt:lpstr>
      <vt:lpstr>Consumer Benefits- Increased Crop Production</vt:lpstr>
      <vt:lpstr>PowerPoint Presentation</vt:lpstr>
      <vt:lpstr>PowerPoint Presentation</vt:lpstr>
      <vt:lpstr>Thank You</vt:lpstr>
      <vt:lpstr>Back up Slides</vt:lpstr>
      <vt:lpstr>Interestingly enough..Part 2</vt:lpstr>
      <vt:lpstr>The Maurice (Moe) Parr case</vt:lpstr>
      <vt:lpstr>Case of farmer Troy Roush</vt:lpstr>
      <vt:lpstr>Case of farmer Dave Runyon</vt:lpstr>
      <vt:lpstr>Case of Anonymous farmer</vt:lpstr>
      <vt:lpstr>Interestingly enough..Part 2</vt:lpstr>
      <vt:lpstr>PowerPoint Presentation</vt:lpstr>
      <vt:lpstr>Safety of GM Foods</vt:lpstr>
      <vt:lpstr>PowerPoint Presentation</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Inc.</dc:title>
  <dc:creator>Fleishman-Hillard</dc:creator>
  <cp:lastModifiedBy>LEBBING, BRITTANIA MARIE [AG/1005]</cp:lastModifiedBy>
  <cp:revision>503</cp:revision>
  <cp:lastPrinted>2015-04-22T23:12:17Z</cp:lastPrinted>
  <dcterms:created xsi:type="dcterms:W3CDTF">2014-04-08T19:54:05Z</dcterms:created>
  <dcterms:modified xsi:type="dcterms:W3CDTF">2017-11-06T21:52:46Z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0x01010063375B6363321340B1A168F67F6DA885</vt:lpwstr>
  </property>
  <property fmtid="{D5CDD505-2E9C-101B-9397-08002B2CF9AE}" pid="3" name="Order">
    <vt:r8>9100</vt:r8>
  </property>
  <property fmtid="{D5CDD505-2E9C-101B-9397-08002B2CF9AE}" pid="4" name="xd_ProgID">
    <vt:lpwstr/>
  </property>
  <property fmtid="{D5CDD505-2E9C-101B-9397-08002B2CF9AE}" pid="5" name="_SourceUrl">
    <vt:lpwstr/>
  </property>
  <property fmtid="{D5CDD505-2E9C-101B-9397-08002B2CF9AE}" pid="6" name="TemplateUrl">
    <vt:lpwstr/>
  </property>
</Properties>
</file>